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454" r:id="rId5"/>
    <p:sldId id="4469" r:id="rId6"/>
    <p:sldId id="4471" r:id="rId7"/>
    <p:sldId id="4456" r:id="rId8"/>
    <p:sldId id="4472" r:id="rId9"/>
    <p:sldId id="4470" r:id="rId10"/>
    <p:sldId id="4486" r:id="rId11"/>
    <p:sldId id="4496" r:id="rId12"/>
    <p:sldId id="4487" r:id="rId13"/>
    <p:sldId id="4485" r:id="rId14"/>
    <p:sldId id="4484" r:id="rId15"/>
    <p:sldId id="4489" r:id="rId16"/>
    <p:sldId id="4488" r:id="rId17"/>
    <p:sldId id="4491" r:id="rId18"/>
    <p:sldId id="4490" r:id="rId19"/>
    <p:sldId id="4493" r:id="rId20"/>
    <p:sldId id="4492" r:id="rId21"/>
    <p:sldId id="4495" r:id="rId22"/>
    <p:sldId id="4494" r:id="rId23"/>
    <p:sldId id="4483" r:id="rId24"/>
    <p:sldId id="4420" r:id="rId25"/>
    <p:sldId id="4419" r:id="rId26"/>
  </p:sldIdLst>
  <p:sldSz cx="12192000" cy="6858000"/>
  <p:notesSz cx="7099300" cy="9385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621A12-6657-A828-DB25-82233CE23DE7}" name="Lisa Widerberg" initials="LW" userId="S::lisa.widerberg@agricam.se::ededcea0-2478-4bce-a7e8-01e9b65a2b5e" providerId="AD"/>
  <p188:author id="{2F08ACA9-1E28-56EF-BD73-2261B52246C8}" name="Carina Stolt" initials="CS" userId="S::carina.stolt@agricam.se::9e669c04-1a9f-48c3-95a1-c709c94fefc8" providerId="AD"/>
  <p188:author id="{A006D4F5-0492-1EE6-A623-124B3E9EA540}" name="Erika Anderskär" initials="EA" userId="S::erika.anderskar@agricam.se::044997e6-c884-48dd-bfa4-956453a8898d" providerId="AD"/>
  <p188:author id="{CA9C86F9-8E6B-C23A-1686-48C798C97CB3}" name="David Van Gheel" initials="DG" userId="S::david.gheel@agricam.se::c3cf0d91-a83b-47f2-8b2b-f0c032e8e7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618B6-E7BA-1CBE-ECDA-38CEBE2FEF85}" v="565" dt="2024-12-13T11:57:50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3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9E22E82-D495-7248-962B-A9C074BCD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BA8025-2FB3-EA4F-90EA-26432C0B3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4FF26F68-85E5-564F-BA68-724A9C9B0D44}" type="datetimeFigureOut">
              <a:rPr lang="sv-SE" smtClean="0"/>
              <a:t>2024-12-13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897408-E0C1-444E-9DA0-61AAFDA12F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5E6122A-965E-4A40-8843-F5D48709C7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848B337-9A60-0443-9357-614FD352AF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22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DFCCAA19-E581-44B0-B2C5-636C98727B91}" type="datetimeFigureOut">
              <a:rPr lang="sv-SE" smtClean="0"/>
              <a:t>2024-12-13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A9DC774-9A3B-485A-B06D-0D2692A18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48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40DF3F-8328-4666-ABA7-B27FF7D67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1818" y="2235200"/>
            <a:ext cx="9144000" cy="2387600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F8DF22-327F-44D7-A269-C109156BA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576" y="2208306"/>
            <a:ext cx="491905" cy="2387601"/>
          </a:xfrm>
          <a:prstGeom prst="rect">
            <a:avLst/>
          </a:prstGeom>
        </p:spPr>
      </p:pic>
      <p:pic>
        <p:nvPicPr>
          <p:cNvPr id="6" name="Bildobjekt 5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D0A161E4-9073-5B46-9CF9-C59B5A3C3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06" y="5587040"/>
            <a:ext cx="287238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0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C1DC9-A529-4258-84B3-3E225B43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303290"/>
            <a:ext cx="3926878" cy="1147441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12FE16-57AA-45BC-B8EA-24C5DFF0F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43412" y="303290"/>
            <a:ext cx="5694926" cy="57005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C24A36C4-B09D-48E5-BC74-44AE9C4B57A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6080" y="1600201"/>
            <a:ext cx="3932237" cy="440365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32180821-AC43-BD40-9BCF-BB7959BAC3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DBAF89-8997-1040-8EED-05C5A583447E}" type="datetime1">
              <a:rPr lang="sv-SE" smtClean="0"/>
              <a:t>2024-12-13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5F1E5317-C706-E743-AB13-0563113076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C6FFF60-9611-5D49-AED7-FB8B3C391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06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akgr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C30219C7-36C5-4541-BD68-DE62C33F218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CEB087-D8DF-4DFD-B503-86EBD88E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02" y="4372824"/>
            <a:ext cx="5834031" cy="1888692"/>
          </a:xfrm>
        </p:spPr>
        <p:txBody>
          <a:bodyPr/>
          <a:lstStyle>
            <a:lvl1pPr>
              <a:defRPr b="0"/>
            </a:lvl1pPr>
          </a:lstStyle>
          <a:p>
            <a:r>
              <a:rPr lang="sv-SE"/>
              <a:t>Placera text på en yta av bilden som är jämn och gör att texten står ut och är tydlig.</a:t>
            </a:r>
          </a:p>
        </p:txBody>
      </p:sp>
    </p:spTree>
    <p:extLst>
      <p:ext uri="{BB962C8B-B14F-4D97-AF65-F5344CB8AC3E}">
        <p14:creationId xmlns:p14="http://schemas.microsoft.com/office/powerpoint/2010/main" val="98958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AB3D163-87F9-FB4A-A06D-017576DF68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830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1470F974-9824-E940-B662-B8F81BB7E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5770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EA93F55E-EB79-814E-9FB7-51E5E84C0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8970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B16AD097-68CE-C541-BD34-95B47475A5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36909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6">
            <a:extLst>
              <a:ext uri="{FF2B5EF4-FFF2-40B4-BE49-F238E27FC236}">
                <a16:creationId xmlns:a16="http://schemas.microsoft.com/office/drawing/2014/main" id="{C8277019-3448-6C44-B0A3-B59CA67090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1501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6">
            <a:extLst>
              <a:ext uri="{FF2B5EF4-FFF2-40B4-BE49-F238E27FC236}">
                <a16:creationId xmlns:a16="http://schemas.microsoft.com/office/drawing/2014/main" id="{DEB1E1E4-8481-B747-A666-3A23FA69EAB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59441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6">
            <a:extLst>
              <a:ext uri="{FF2B5EF4-FFF2-40B4-BE49-F238E27FC236}">
                <a16:creationId xmlns:a16="http://schemas.microsoft.com/office/drawing/2014/main" id="{592C1688-5F18-1240-B943-6A94EC7AD5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02641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6">
            <a:extLst>
              <a:ext uri="{FF2B5EF4-FFF2-40B4-BE49-F238E27FC236}">
                <a16:creationId xmlns:a16="http://schemas.microsoft.com/office/drawing/2014/main" id="{04637CBC-C2A9-9A48-A37A-5CCE1FC626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20580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BDC86B8E-019D-D645-9F79-936D4636E63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41501" y="5750967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8BF5075C-A834-5749-8E16-B80C7268731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041501" y="2782914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A6F24EE9-315A-F24E-AC7E-E2A04F9AE447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636610" y="5750722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3">
            <a:extLst>
              <a:ext uri="{FF2B5EF4-FFF2-40B4-BE49-F238E27FC236}">
                <a16:creationId xmlns:a16="http://schemas.microsoft.com/office/drawing/2014/main" id="{38A037F8-17E8-2448-BEE3-C22BC546979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3636610" y="2782669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07123F84-F9B8-6A45-9A8F-E03EB2DEC529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402641" y="5750967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1742CAAF-166D-954B-8A2C-885B66BA6107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6402641" y="2782914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10869029-6BEA-5949-A00C-647A6226F605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8997750" y="5750722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8" name="Platshållare för text 3">
            <a:extLst>
              <a:ext uri="{FF2B5EF4-FFF2-40B4-BE49-F238E27FC236}">
                <a16:creationId xmlns:a16="http://schemas.microsoft.com/office/drawing/2014/main" id="{EFF107E3-5F4C-1340-8EFE-99F0AF7DA1AD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997750" y="2782669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3217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Uppmärksamhet - s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7">
            <a:extLst>
              <a:ext uri="{FF2B5EF4-FFF2-40B4-BE49-F238E27FC236}">
                <a16:creationId xmlns:a16="http://schemas.microsoft.com/office/drawing/2014/main" id="{3E527615-AC75-49EB-A45E-67AC9D5E8898}"/>
              </a:ext>
            </a:extLst>
          </p:cNvPr>
          <p:cNvSpPr txBox="1">
            <a:spLocks/>
          </p:cNvSpPr>
          <p:nvPr userDrawn="1"/>
        </p:nvSpPr>
        <p:spPr>
          <a:xfrm>
            <a:off x="838200" y="1161617"/>
            <a:ext cx="10515600" cy="4534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00A66E9-0E22-454B-9488-BCB98CFB11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5278" y="1604596"/>
            <a:ext cx="9781443" cy="3648807"/>
          </a:xfrm>
        </p:spPr>
        <p:txBody>
          <a:bodyPr anchor="ctr">
            <a:normAutofit/>
          </a:bodyPr>
          <a:lstStyle>
            <a:lvl1pPr algn="ctr">
              <a:defRPr sz="4000" b="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lägga till något du vill ska få mycket uppmärksamhet och anpassa textstorleken efter det</a:t>
            </a:r>
          </a:p>
        </p:txBody>
      </p:sp>
    </p:spTree>
    <p:extLst>
      <p:ext uri="{BB962C8B-B14F-4D97-AF65-F5344CB8AC3E}">
        <p14:creationId xmlns:p14="http://schemas.microsoft.com/office/powerpoint/2010/main" val="417665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F19ADE-7F8B-442B-943B-ADF254DEE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361" y="2115042"/>
            <a:ext cx="7563416" cy="2627915"/>
          </a:xfrm>
        </p:spPr>
        <p:txBody>
          <a:bodyPr anchor="t">
            <a:normAutofit/>
          </a:bodyPr>
          <a:lstStyle>
            <a:lvl1pPr>
              <a:defRPr sz="3200" b="0" i="1">
                <a:latin typeface="+mn-lt"/>
              </a:defRPr>
            </a:lvl1pPr>
          </a:lstStyle>
          <a:p>
            <a:r>
              <a:rPr lang="sv-SE"/>
              <a:t>Klicka här för att lägga till ett citat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B7CB61B-F7BB-4758-90F1-E536760313A4}"/>
              </a:ext>
            </a:extLst>
          </p:cNvPr>
          <p:cNvSpPr txBox="1">
            <a:spLocks/>
          </p:cNvSpPr>
          <p:nvPr userDrawn="1"/>
        </p:nvSpPr>
        <p:spPr>
          <a:xfrm>
            <a:off x="2495361" y="1162919"/>
            <a:ext cx="1245229" cy="952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13900">
                <a:solidFill>
                  <a:schemeClr val="accent5"/>
                </a:solidFill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00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Avslut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671E53-A024-4F46-A99D-685F8E78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78652"/>
            <a:ext cx="10515600" cy="1094397"/>
          </a:xfrm>
        </p:spPr>
        <p:txBody>
          <a:bodyPr anchor="ctr">
            <a:normAutofit/>
          </a:bodyPr>
          <a:lstStyle>
            <a:lvl1pPr algn="ctr">
              <a:defRPr sz="4000" b="0"/>
            </a:lvl1pPr>
          </a:lstStyle>
          <a:p>
            <a:r>
              <a:rPr lang="sv-SE"/>
              <a:t>Skriv avslutande tack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6419E0-EFFC-7D4D-A605-6BF45BC7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E7A6-0ADE-8F46-92BF-76AF4F29C28E}" type="datetime1">
              <a:rPr lang="sv-SE" smtClean="0"/>
              <a:t>2024-12-13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5C6D47-D0F6-E04D-A049-627F2244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2792FD-D753-A043-95A2-6B4D2BAA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89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Följ 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671E53-A024-4F46-A99D-685F8E78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1512"/>
            <a:ext cx="10515600" cy="831930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/>
              <a:t>Skriv - Tack! eller Följ oss!</a:t>
            </a:r>
          </a:p>
        </p:txBody>
      </p:sp>
      <p:pic>
        <p:nvPicPr>
          <p:cNvPr id="14" name="Bildobjekt 13" descr="En bild som visar ritning, rum&#10;&#10;Automatiskt genererad beskrivning">
            <a:extLst>
              <a:ext uri="{FF2B5EF4-FFF2-40B4-BE49-F238E27FC236}">
                <a16:creationId xmlns:a16="http://schemas.microsoft.com/office/drawing/2014/main" id="{1BA148D7-A080-478C-8203-3E40B0FA9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8897" r="55716" b="55831"/>
          <a:stretch/>
        </p:blipFill>
        <p:spPr>
          <a:xfrm>
            <a:off x="3488630" y="3904750"/>
            <a:ext cx="472770" cy="461665"/>
          </a:xfrm>
          <a:prstGeom prst="rect">
            <a:avLst/>
          </a:prstGeom>
        </p:spPr>
      </p:pic>
      <p:pic>
        <p:nvPicPr>
          <p:cNvPr id="1034" name="Picture 10" descr="Linkedin Logo Stock Illustrations – 1,230 Linkedin Logo Stock ...">
            <a:extLst>
              <a:ext uri="{FF2B5EF4-FFF2-40B4-BE49-F238E27FC236}">
                <a16:creationId xmlns:a16="http://schemas.microsoft.com/office/drawing/2014/main" id="{15311400-E6B9-4EBB-B189-5BD95CE6B0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8" t="56076" r="7820" b="3038"/>
          <a:stretch/>
        </p:blipFill>
        <p:spPr bwMode="auto">
          <a:xfrm>
            <a:off x="2941001" y="3904750"/>
            <a:ext cx="482139" cy="4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8649FF3A-AF6D-4D44-9303-A318A13380E1}"/>
              </a:ext>
            </a:extLst>
          </p:cNvPr>
          <p:cNvSpPr/>
          <p:nvPr userDrawn="1"/>
        </p:nvSpPr>
        <p:spPr>
          <a:xfrm>
            <a:off x="4120455" y="3913899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2400" err="1"/>
              <a:t>Agricam</a:t>
            </a:r>
            <a:r>
              <a:rPr lang="sv-SE" sz="2400"/>
              <a:t> AB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2A46858-CE44-41C5-AEB4-ACC09B6BF9EA}"/>
              </a:ext>
            </a:extLst>
          </p:cNvPr>
          <p:cNvSpPr/>
          <p:nvPr userDrawn="1"/>
        </p:nvSpPr>
        <p:spPr>
          <a:xfrm>
            <a:off x="6730244" y="3904750"/>
            <a:ext cx="252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2400"/>
              <a:t>www.agricam.se</a:t>
            </a:r>
          </a:p>
        </p:txBody>
      </p:sp>
    </p:spTree>
    <p:extLst>
      <p:ext uri="{BB962C8B-B14F-4D97-AF65-F5344CB8AC3E}">
        <p14:creationId xmlns:p14="http://schemas.microsoft.com/office/powerpoint/2010/main" val="43338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9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ytt kapitel/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E66151C-8AD4-4BBC-864E-BF63A3DE4360}"/>
              </a:ext>
            </a:extLst>
          </p:cNvPr>
          <p:cNvSpPr/>
          <p:nvPr userDrawn="1"/>
        </p:nvSpPr>
        <p:spPr>
          <a:xfrm>
            <a:off x="885731" y="563073"/>
            <a:ext cx="10420538" cy="4440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7FC3F41-DD0E-4E62-B591-A5DF9ACC9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8036"/>
            <a:ext cx="9144000" cy="126154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9FD1ACB-0B40-4926-8E3E-7A7AEA2C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956732"/>
            <a:ext cx="9144000" cy="229923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8E8AF664-BC78-3C40-84C6-EA4C31CE2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06" y="5587040"/>
            <a:ext cx="287238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4FA0F-FFA0-4152-8ACB-882BA8F2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4F88D773-BB9F-B949-B05D-F214B78A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D1D8-4EF3-C944-BA5E-363E4F1A9DED}" type="datetime1">
              <a:rPr lang="sv-SE" smtClean="0"/>
              <a:t>2024-12-13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C06689CC-61C4-D94B-9D5A-BBD6FB23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CC69B7E-1E15-DF49-99E7-CA6F3A18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BC9A0B1-D256-D64E-A83D-9FCE909D11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9941352" cy="4603294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392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bild (skalas i placehold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4FA0F-FFA0-4152-8ACB-882BA8F2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AB3D163-87F9-FB4A-A06D-017576DF68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81" y="1586929"/>
            <a:ext cx="9942470" cy="4603294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6D6EC97-3C1D-C44A-AC81-6008697E9A3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3919C30-C3F9-D34F-8E97-C866343C8DD4}" type="datetime1">
              <a:rPr lang="sv-SE" smtClean="0"/>
              <a:t>2024-12-13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2A61AF-6172-594E-9FFD-8BB552070E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737832E7-E06F-E04D-BBCF-BBF4E489B0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5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11471-E126-4455-B1F9-D9D467A9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99" y="676600"/>
            <a:ext cx="4786896" cy="79911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E65B805-40B5-420F-B96C-04D797DA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99" y="1578106"/>
            <a:ext cx="4786895" cy="4603294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 useBgFill="1">
        <p:nvSpPr>
          <p:cNvPr id="8" name="Platshållare för bild 2">
            <a:extLst>
              <a:ext uri="{FF2B5EF4-FFF2-40B4-BE49-F238E27FC236}">
                <a16:creationId xmlns:a16="http://schemas.microsoft.com/office/drawing/2014/main" id="{55AA8D94-727E-4B36-A747-3CF6AB0578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8738" y="0"/>
            <a:ext cx="587326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2523CDCB-3F95-1440-8E91-CE61324D76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4FB729-A609-C14A-A058-3E49952A4E7D}" type="datetime1">
              <a:rPr lang="sv-SE" smtClean="0"/>
              <a:t>2024-12-13</a:t>
            </a:fld>
            <a:endParaRPr lang="sv-SE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3C066EC0-34BE-7F4E-BF7C-C0DAC4DF23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10823265-57FC-594A-A6D0-ABA4343FBF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2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284EE6-A8BA-4978-9732-7898DFD60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80" y="1586929"/>
            <a:ext cx="4771920" cy="456834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E837CF7-2DD9-407D-8409-C6E05091A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8864" y="1586927"/>
            <a:ext cx="4771920" cy="456834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E342B413-77ED-41F9-9280-87F1DD93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3B2AF0-9782-1F4B-944B-04A446CD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324-7814-5C4B-A21F-622FF1D9B392}" type="datetime1">
              <a:rPr lang="sv-SE" smtClean="0"/>
              <a:t>2024-12-13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E407000-9A58-7E4E-A75F-682564E5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48E031BF-84A7-094A-9CA5-DA3463D7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59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C8A1BA-8C73-4B7D-AC89-0FF1E4AC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532E7C6-2F25-2D43-A0A2-5899DF3B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B41-6A67-554B-8F71-6617A1631838}" type="datetime1">
              <a:rPr lang="sv-SE" smtClean="0"/>
              <a:t>2024-12-13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78DC358-8F13-4C4E-B631-3B2FC398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5DBACDB-FC07-3F4E-9749-D484985A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23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Endas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D035480-E5E2-074E-8186-3F0026E6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758-31A7-1444-9035-4B58BF694B79}" type="datetime1">
              <a:rPr lang="sv-SE" smtClean="0"/>
              <a:t>2024-12-13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5A09695-B855-9649-A857-BD077C6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F92ECA1-763C-CE4D-8F71-907368CE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98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D13664BD-FF34-41BC-BEDF-704A45A1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303290"/>
            <a:ext cx="3926878" cy="1147441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14556B7-8C7F-45CD-B5B7-FF924AA1C71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6080" y="1600201"/>
            <a:ext cx="3932237" cy="440365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E7072CB7-9EAA-6D49-82CE-B4337BD51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8771" y="303289"/>
            <a:ext cx="5689566" cy="5700565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2E57B6B9-7F91-1349-959B-BA7311A7F5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99D979-58B8-6C4E-BFAF-06C5D573FAFB}" type="datetime1">
              <a:rPr lang="sv-SE" smtClean="0"/>
              <a:t>2024-12-13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4B61E7E-6EA2-B24A-9626-B6D5C38450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E67ACF0B-ED5D-1A48-8156-15D60187ED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23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9B6BB-8E97-4C70-858D-CABF42E4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937DBF-672C-432F-BAFA-984B8A59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080" y="1586928"/>
            <a:ext cx="9942472" cy="4603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641FA5-93C8-4815-89F8-F27237233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0669" y="6347555"/>
            <a:ext cx="1632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BD4B1-2743-B04E-8784-2847179CD6FC}" type="datetime1">
              <a:rPr lang="sv-SE" smtClean="0"/>
              <a:t>2024-12-13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CA4869-507C-493C-97A2-2E369322A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7200" y="6347555"/>
            <a:ext cx="7452843" cy="365125"/>
          </a:xfrm>
          <a:prstGeom prst="rect">
            <a:avLst/>
          </a:prstGeom>
          <a:blipFill dpi="0" rotWithShape="1">
            <a:blip r:embed="rId19"/>
            <a:srcRect/>
            <a:stretch>
              <a:fillRect l="1000" r="78000"/>
            </a:stretch>
          </a:blipFill>
        </p:spPr>
        <p:txBody>
          <a:bodyPr vert="horz" lIns="2160000" tIns="45720" rIns="91440" bIns="45720" numCol="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EA93B2-08FC-42EA-BEDB-A2FFC90BD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4907" y="6347555"/>
            <a:ext cx="59201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F5CB910-4816-4A75-941A-4B63432E8E9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667744" y="0"/>
            <a:ext cx="524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9" r:id="rId3"/>
    <p:sldLayoutId id="2147483650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70" r:id="rId12"/>
    <p:sldLayoutId id="2147483661" r:id="rId13"/>
    <p:sldLayoutId id="2147483659" r:id="rId14"/>
    <p:sldLayoutId id="2147483658" r:id="rId15"/>
    <p:sldLayoutId id="2147483671" r:id="rId16"/>
    <p:sldLayoutId id="214748366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222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1841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163" indent="-141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knowledge.agricam.se/knowledge/produktnyhete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support@agricam.s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E0FB9B2-750B-2F3C-3197-45AE9C062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ea typeface="Open Sans regular"/>
                <a:cs typeface="Open Sans regular"/>
              </a:rPr>
              <a:t>Behandla symtom, se vad som ska göras, och vad som blivit gjort.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6FFC8F6-D1F3-B473-9F44-009F86FA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Åtgärdsplaner</a:t>
            </a:r>
            <a:endParaRPr lang="sv-SE" err="1"/>
          </a:p>
        </p:txBody>
      </p:sp>
    </p:spTree>
    <p:extLst>
      <p:ext uri="{BB962C8B-B14F-4D97-AF65-F5344CB8AC3E}">
        <p14:creationId xmlns:p14="http://schemas.microsoft.com/office/powerpoint/2010/main" val="193315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ea typeface="Open Sans bold"/>
                <a:cs typeface="Open Sans bold"/>
              </a:rPr>
              <a:t>Starta en åtgärd i </a:t>
            </a:r>
            <a:r>
              <a:rPr lang="sv-SE" err="1">
                <a:ea typeface="Open Sans bold"/>
                <a:cs typeface="Open Sans bold"/>
              </a:rPr>
              <a:t>appen</a:t>
            </a:r>
            <a:endParaRPr lang="sv-SE" err="1"/>
          </a:p>
        </p:txBody>
      </p:sp>
    </p:spTree>
    <p:extLst>
      <p:ext uri="{BB962C8B-B14F-4D97-AF65-F5344CB8AC3E}">
        <p14:creationId xmlns:p14="http://schemas.microsoft.com/office/powerpoint/2010/main" val="680381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Starta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åtgärd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appen</a:t>
            </a:r>
            <a:endParaRPr lang="sv-SE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355147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ea typeface="Open Sans regular"/>
                <a:cs typeface="Open Sans regular"/>
              </a:rPr>
              <a:t>Det </a:t>
            </a:r>
            <a:r>
              <a:rPr lang="en-GB" sz="2000" dirty="0" err="1">
                <a:ea typeface="Open Sans regular"/>
                <a:cs typeface="Open Sans regular"/>
              </a:rPr>
              <a:t>finns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flera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sätt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att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starta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djur</a:t>
            </a:r>
            <a:r>
              <a:rPr lang="en-GB" sz="2000" dirty="0">
                <a:ea typeface="Open Sans regular"/>
                <a:cs typeface="Open Sans regular"/>
              </a:rPr>
              <a:t>:</a:t>
            </a:r>
            <a:br>
              <a:rPr lang="en-GB" sz="2000" dirty="0">
                <a:ea typeface="Open Sans regular"/>
                <a:cs typeface="Open Sans regular"/>
              </a:rPr>
            </a:br>
            <a:endParaRPr lang="en-GB" sz="2000" dirty="0">
              <a:ea typeface="Open Sans regular"/>
              <a:cs typeface="Open Sans regular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600" b="1" err="1">
                <a:ea typeface="Open Sans regular"/>
                <a:cs typeface="Open Sans regular"/>
              </a:rPr>
              <a:t>Samtidigt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err="1">
                <a:ea typeface="Open Sans regular"/>
                <a:cs typeface="Open Sans regular"/>
              </a:rPr>
              <a:t>som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err="1">
                <a:ea typeface="Open Sans regular"/>
                <a:cs typeface="Open Sans regular"/>
              </a:rPr>
              <a:t>symtom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err="1">
                <a:ea typeface="Open Sans regular"/>
                <a:cs typeface="Open Sans regular"/>
              </a:rPr>
              <a:t>rapporteras</a:t>
            </a:r>
            <a:endParaRPr lang="en-GB" sz="1600">
              <a:ea typeface="Open Sans regular"/>
              <a:cs typeface="Open Sans regular"/>
            </a:endParaRPr>
          </a:p>
          <a:p>
            <a:pPr marL="669925" lvl="2" indent="0">
              <a:buNone/>
            </a:pPr>
            <a:endParaRPr lang="en-US" dirty="0">
              <a:ea typeface="Open Sans regular"/>
              <a:cs typeface="Open Sans regular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600" dirty="0" err="1">
                <a:ea typeface="Open Sans regular"/>
                <a:cs typeface="Open Sans regular"/>
              </a:rPr>
              <a:t>På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ett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djur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dirty="0" err="1">
                <a:ea typeface="Open Sans regular"/>
                <a:cs typeface="Open Sans regular"/>
              </a:rPr>
              <a:t>när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dirty="0" err="1">
                <a:ea typeface="Open Sans regular"/>
                <a:cs typeface="Open Sans regular"/>
              </a:rPr>
              <a:t>som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dirty="0" err="1">
                <a:ea typeface="Open Sans regular"/>
                <a:cs typeface="Open Sans regular"/>
              </a:rPr>
              <a:t>helst</a:t>
            </a:r>
            <a:r>
              <a:rPr lang="en-GB" sz="1600" dirty="0">
                <a:ea typeface="Open Sans regular"/>
                <a:cs typeface="Open Sans regular"/>
              </a:rPr>
              <a:t>, </a:t>
            </a:r>
            <a:r>
              <a:rPr lang="en-GB" sz="1600" dirty="0" err="1">
                <a:ea typeface="Open Sans regular"/>
                <a:cs typeface="Open Sans regular"/>
              </a:rPr>
              <a:t>då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från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djursidan</a:t>
            </a:r>
            <a:r>
              <a:rPr lang="en-GB" sz="1600" dirty="0">
                <a:ea typeface="Open Sans regular"/>
                <a:cs typeface="Open Sans regular"/>
              </a:rPr>
              <a:t>. </a:t>
            </a:r>
            <a:r>
              <a:rPr lang="en-GB" sz="1600" dirty="0" err="1">
                <a:ea typeface="Open Sans regular"/>
                <a:cs typeface="Open Sans regular"/>
              </a:rPr>
              <a:t>T.ex</a:t>
            </a:r>
            <a:r>
              <a:rPr lang="en-GB" sz="1600" dirty="0">
                <a:ea typeface="Open Sans regular"/>
                <a:cs typeface="Open Sans regular"/>
              </a:rPr>
              <a:t>. vid </a:t>
            </a:r>
            <a:r>
              <a:rPr lang="en-GB" sz="1600" dirty="0" err="1">
                <a:ea typeface="Open Sans regular"/>
                <a:cs typeface="Open Sans regular"/>
              </a:rPr>
              <a:t>förebyggande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åtgärder</a:t>
            </a:r>
            <a:r>
              <a:rPr lang="en-GB" sz="1600" dirty="0">
                <a:ea typeface="Open Sans regular"/>
                <a:cs typeface="Open Sans regular"/>
              </a:rPr>
              <a:t>.</a:t>
            </a:r>
            <a:br>
              <a:rPr lang="en-GB" sz="1600" dirty="0">
                <a:ea typeface="Open Sans regular"/>
                <a:cs typeface="Open Sans regular"/>
              </a:rPr>
            </a:br>
            <a:endParaRPr lang="en-GB" sz="1600" dirty="0">
              <a:ea typeface="Open Sans regular"/>
              <a:cs typeface="Open Sans regular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600" dirty="0" err="1">
                <a:ea typeface="Open Sans regular"/>
                <a:cs typeface="Open Sans regular"/>
              </a:rPr>
              <a:t>På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dirty="0" err="1">
                <a:ea typeface="Open Sans regular"/>
                <a:cs typeface="Open Sans regular"/>
              </a:rPr>
              <a:t>flera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dirty="0" err="1">
                <a:ea typeface="Open Sans regular"/>
                <a:cs typeface="Open Sans regular"/>
              </a:rPr>
              <a:t>djur</a:t>
            </a:r>
            <a:r>
              <a:rPr lang="en-GB" sz="1600" b="1" dirty="0">
                <a:ea typeface="Open Sans regular"/>
                <a:cs typeface="Open Sans regular"/>
              </a:rPr>
              <a:t> </a:t>
            </a:r>
            <a:r>
              <a:rPr lang="en-GB" sz="1600" b="1" dirty="0" err="1">
                <a:ea typeface="Open Sans regular"/>
                <a:cs typeface="Open Sans regular"/>
              </a:rPr>
              <a:t>samtidigt</a:t>
            </a:r>
            <a:r>
              <a:rPr lang="en-GB" sz="1600" dirty="0">
                <a:ea typeface="Open Sans regular"/>
                <a:cs typeface="Open Sans regular"/>
              </a:rPr>
              <a:t>, </a:t>
            </a:r>
            <a:r>
              <a:rPr lang="en-GB" sz="1600" dirty="0" err="1">
                <a:ea typeface="Open Sans regular"/>
                <a:cs typeface="Open Sans regular"/>
              </a:rPr>
              <a:t>t.ex</a:t>
            </a:r>
            <a:r>
              <a:rPr lang="en-GB" sz="1600" dirty="0">
                <a:ea typeface="Open Sans regular"/>
                <a:cs typeface="Open Sans regular"/>
              </a:rPr>
              <a:t>. vid </a:t>
            </a:r>
            <a:r>
              <a:rPr lang="en-GB" sz="1600" dirty="0" err="1">
                <a:ea typeface="Open Sans regular"/>
                <a:cs typeface="Open Sans regular"/>
              </a:rPr>
              <a:t>Vaccinering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och</a:t>
            </a:r>
            <a:r>
              <a:rPr lang="en-GB" sz="1600" dirty="0">
                <a:ea typeface="Open Sans regular"/>
                <a:cs typeface="Open Sans regular"/>
              </a:rPr>
              <a:t>/</a:t>
            </a:r>
            <a:r>
              <a:rPr lang="en-GB" sz="1600" dirty="0" err="1">
                <a:ea typeface="Open Sans regular"/>
                <a:cs typeface="Open Sans regular"/>
              </a:rPr>
              <a:t>eller</a:t>
            </a:r>
            <a:r>
              <a:rPr lang="en-GB" sz="1600" dirty="0">
                <a:ea typeface="Open Sans regular"/>
                <a:cs typeface="Open Sans regular"/>
              </a:rPr>
              <a:t> </a:t>
            </a:r>
            <a:r>
              <a:rPr lang="en-GB" sz="1600" dirty="0" err="1">
                <a:ea typeface="Open Sans regular"/>
                <a:cs typeface="Open Sans regular"/>
              </a:rPr>
              <a:t>avhorning</a:t>
            </a:r>
            <a:r>
              <a:rPr lang="en-GB" sz="1600" dirty="0">
                <a:ea typeface="Open Sans regular"/>
                <a:cs typeface="Open Sans regular"/>
              </a:rPr>
              <a:t>. Se </a:t>
            </a:r>
            <a:r>
              <a:rPr lang="en-GB" sz="1600" dirty="0" err="1">
                <a:ea typeface="Open Sans regular"/>
                <a:cs typeface="Open Sans regular"/>
              </a:rPr>
              <a:t>separat</a:t>
            </a:r>
            <a:r>
              <a:rPr lang="en-GB" sz="1600" dirty="0">
                <a:ea typeface="Open Sans regular"/>
                <a:cs typeface="Open Sans regular"/>
              </a:rPr>
              <a:t> guide "</a:t>
            </a:r>
            <a:r>
              <a:rPr lang="en-GB" sz="1600" i="1" dirty="0" err="1">
                <a:ea typeface="Open Sans regular"/>
                <a:cs typeface="Open Sans regular"/>
              </a:rPr>
              <a:t>Hantera</a:t>
            </a:r>
            <a:r>
              <a:rPr lang="en-GB" sz="1600" i="1" dirty="0">
                <a:ea typeface="Open Sans regular"/>
                <a:cs typeface="Open Sans regular"/>
              </a:rPr>
              <a:t> </a:t>
            </a:r>
            <a:r>
              <a:rPr lang="en-GB" sz="1600" i="1" dirty="0" err="1">
                <a:ea typeface="Open Sans regular"/>
                <a:cs typeface="Open Sans regular"/>
              </a:rPr>
              <a:t>många</a:t>
            </a:r>
            <a:r>
              <a:rPr lang="en-GB" sz="1600" i="1" dirty="0">
                <a:ea typeface="Open Sans regular"/>
                <a:cs typeface="Open Sans regular"/>
              </a:rPr>
              <a:t> </a:t>
            </a:r>
            <a:r>
              <a:rPr lang="en-GB" sz="1600" i="1" dirty="0" err="1">
                <a:ea typeface="Open Sans regular"/>
                <a:cs typeface="Open Sans regular"/>
              </a:rPr>
              <a:t>djur</a:t>
            </a:r>
            <a:r>
              <a:rPr lang="en-GB" sz="1600" i="1" dirty="0">
                <a:ea typeface="Open Sans regular"/>
                <a:cs typeface="Open Sans regular"/>
              </a:rPr>
              <a:t> </a:t>
            </a:r>
            <a:r>
              <a:rPr lang="en-GB" sz="1600" i="1" dirty="0" err="1">
                <a:ea typeface="Open Sans regular"/>
                <a:cs typeface="Open Sans regular"/>
              </a:rPr>
              <a:t>samtidigt</a:t>
            </a:r>
            <a:r>
              <a:rPr lang="en-GB" sz="1600" dirty="0">
                <a:ea typeface="Open Sans regular"/>
                <a:cs typeface="Open Sans regular"/>
              </a:rPr>
              <a:t>".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GB" sz="1600" dirty="0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  <a:p>
            <a:pPr marL="0" indent="0">
              <a:buNone/>
            </a:pPr>
            <a:endParaRPr lang="sv-SE" sz="2000">
              <a:ea typeface="Open Sans regular"/>
              <a:cs typeface="Open Sans regular"/>
            </a:endParaRPr>
          </a:p>
        </p:txBody>
      </p:sp>
      <p:pic>
        <p:nvPicPr>
          <p:cNvPr id="4" name="Bildobjekt 3" descr="En bild som visar text, skärmbild, Teckensnitt, Webbsida&#10;&#10;Automatiskt genererad beskrivning">
            <a:extLst>
              <a:ext uri="{FF2B5EF4-FFF2-40B4-BE49-F238E27FC236}">
                <a16:creationId xmlns:a16="http://schemas.microsoft.com/office/drawing/2014/main" id="{7AA527FD-AB1C-1DC3-E826-364F0233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34" r="481" b="488"/>
          <a:stretch/>
        </p:blipFill>
        <p:spPr>
          <a:xfrm>
            <a:off x="7432763" y="1789817"/>
            <a:ext cx="2046162" cy="4159531"/>
          </a:xfrm>
          <a:prstGeom prst="rect">
            <a:avLst/>
          </a:prstGeom>
        </p:spPr>
      </p:pic>
      <p:pic>
        <p:nvPicPr>
          <p:cNvPr id="7" name="Bildobjekt 6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B981D2D8-6F42-5662-9B5F-443CB4518E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78" r="481" b="266"/>
          <a:stretch/>
        </p:blipFill>
        <p:spPr>
          <a:xfrm>
            <a:off x="9542955" y="1789166"/>
            <a:ext cx="2046162" cy="4158619"/>
          </a:xfrm>
          <a:prstGeom prst="rect">
            <a:avLst/>
          </a:prstGeom>
        </p:spPr>
      </p:pic>
      <p:pic>
        <p:nvPicPr>
          <p:cNvPr id="9" name="Bildobjekt 8" descr="En bild som visar text, skärmbild, Webbsida, programvara&#10;&#10;Automatiskt genererad beskrivning">
            <a:extLst>
              <a:ext uri="{FF2B5EF4-FFF2-40B4-BE49-F238E27FC236}">
                <a16:creationId xmlns:a16="http://schemas.microsoft.com/office/drawing/2014/main" id="{B0694801-A365-38BA-9E22-14DD868B34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70" r="481" b="223"/>
          <a:stretch/>
        </p:blipFill>
        <p:spPr>
          <a:xfrm>
            <a:off x="5291678" y="1791303"/>
            <a:ext cx="2046162" cy="416911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ADBAAA2-FE66-0F1B-A366-9690D57E508F}"/>
              </a:ext>
            </a:extLst>
          </p:cNvPr>
          <p:cNvSpPr txBox="1"/>
          <p:nvPr/>
        </p:nvSpPr>
        <p:spPr>
          <a:xfrm>
            <a:off x="5394488" y="6104580"/>
            <a:ext cx="18418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200" dirty="0">
                <a:ea typeface="Open Sans regular"/>
                <a:cs typeface="Open Sans regular"/>
              </a:rPr>
              <a:t>Samtidigt som symtom</a:t>
            </a:r>
            <a:endParaRPr lang="sv-SE" sz="12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7C43B81-2F49-EEA7-714D-B6C0B23C72D9}"/>
              </a:ext>
            </a:extLst>
          </p:cNvPr>
          <p:cNvSpPr txBox="1"/>
          <p:nvPr/>
        </p:nvSpPr>
        <p:spPr>
          <a:xfrm>
            <a:off x="7778186" y="6104580"/>
            <a:ext cx="1219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200" dirty="0">
                <a:ea typeface="Open Sans regular"/>
                <a:cs typeface="Open Sans regular"/>
              </a:rPr>
              <a:t>När som helst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CC28E46-2BD2-376F-7042-EED207C9B415}"/>
              </a:ext>
            </a:extLst>
          </p:cNvPr>
          <p:cNvSpPr txBox="1"/>
          <p:nvPr/>
        </p:nvSpPr>
        <p:spPr>
          <a:xfrm>
            <a:off x="9734421" y="6104580"/>
            <a:ext cx="18418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200" dirty="0">
                <a:ea typeface="Open Sans regular"/>
                <a:cs typeface="Open Sans regular"/>
              </a:rPr>
              <a:t>På flera djur samtidigt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18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Bocka av uppgifter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080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Bocka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uppgifter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355147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 err="1">
                <a:ea typeface="Open Sans regular"/>
                <a:cs typeface="Open Sans regular"/>
              </a:rPr>
              <a:t>Alla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ska </a:t>
            </a:r>
            <a:r>
              <a:rPr lang="en-GB" sz="2000" dirty="0" err="1">
                <a:ea typeface="Open Sans regular"/>
                <a:cs typeface="Open Sans regular"/>
              </a:rPr>
              <a:t>göras</a:t>
            </a:r>
            <a:r>
              <a:rPr lang="en-GB" sz="2000" dirty="0">
                <a:ea typeface="Open Sans regular"/>
                <a:cs typeface="Open Sans regular"/>
              </a:rPr>
              <a:t> visas </a:t>
            </a:r>
            <a:r>
              <a:rPr lang="en-GB" sz="2000" dirty="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sidan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Att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göra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err="1">
                <a:ea typeface="Open Sans regular"/>
                <a:cs typeface="Open Sans regular"/>
              </a:rPr>
              <a:t>Gå</a:t>
            </a:r>
            <a:r>
              <a:rPr lang="en-GB" sz="2000" dirty="0">
                <a:ea typeface="Open Sans regular"/>
                <a:cs typeface="Open Sans regular"/>
              </a:rPr>
              <a:t> till </a:t>
            </a:r>
            <a:r>
              <a:rPr lang="en-GB" sz="2000" err="1">
                <a:ea typeface="Open Sans regular"/>
                <a:cs typeface="Open Sans regular"/>
              </a:rPr>
              <a:t>fliken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err="1">
                <a:ea typeface="Open Sans regular"/>
                <a:cs typeface="Open Sans regular"/>
              </a:rPr>
              <a:t>Kalvar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eller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err="1">
                <a:ea typeface="Open Sans regular"/>
                <a:cs typeface="Open Sans regular"/>
              </a:rPr>
              <a:t>Vuxna</a:t>
            </a:r>
            <a:endParaRPr lang="en-GB" sz="2000" b="1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dirty="0" err="1">
                <a:ea typeface="Open Sans regular"/>
                <a:cs typeface="Open Sans regular"/>
              </a:rPr>
              <a:t>Öppna</a:t>
            </a:r>
            <a:r>
              <a:rPr lang="en-GB" sz="2000" dirty="0">
                <a:ea typeface="Open Sans regular"/>
                <a:cs typeface="Open Sans regular"/>
              </a:rPr>
              <a:t> </a:t>
            </a:r>
            <a:r>
              <a:rPr lang="en-GB" sz="2000" dirty="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åtgärdsplan</a:t>
            </a:r>
            <a:r>
              <a:rPr lang="en-GB" sz="2000" dirty="0">
                <a:ea typeface="Open Sans regular"/>
                <a:cs typeface="Open Sans regular"/>
              </a:rPr>
              <a:t> för </a:t>
            </a:r>
            <a:r>
              <a:rPr lang="en-GB" sz="2000" dirty="0" err="1">
                <a:ea typeface="Open Sans regular"/>
                <a:cs typeface="Open Sans regular"/>
              </a:rPr>
              <a:t>att</a:t>
            </a:r>
            <a:r>
              <a:rPr lang="en-GB" sz="2000" dirty="0">
                <a:ea typeface="Open Sans regular"/>
                <a:cs typeface="Open Sans regular"/>
              </a:rPr>
              <a:t> se </a:t>
            </a:r>
            <a:r>
              <a:rPr lang="en-GB" sz="2000" dirty="0" err="1">
                <a:ea typeface="Open Sans regular"/>
                <a:cs typeface="Open Sans regular"/>
              </a:rPr>
              <a:t>alla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uppgifter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ska </a:t>
            </a:r>
            <a:r>
              <a:rPr lang="en-GB" sz="2000" dirty="0" err="1">
                <a:ea typeface="Open Sans regular"/>
                <a:cs typeface="Open Sans regular"/>
              </a:rPr>
              <a:t>göras</a:t>
            </a:r>
            <a:r>
              <a:rPr lang="en-GB" sz="2000" dirty="0">
                <a:ea typeface="Open Sans regular"/>
                <a:cs typeface="Open Sans regular"/>
              </a:rPr>
              <a:t> den </a:t>
            </a:r>
            <a:r>
              <a:rPr lang="en-GB" sz="2000" dirty="0" err="1">
                <a:ea typeface="Open Sans regular"/>
                <a:cs typeface="Open Sans regular"/>
              </a:rPr>
              <a:t>dagen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Du </a:t>
            </a:r>
            <a:r>
              <a:rPr lang="en-GB" sz="2000" dirty="0" err="1">
                <a:ea typeface="Open Sans regular"/>
                <a:cs typeface="Open Sans regular"/>
              </a:rPr>
              <a:t>kan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kryssa</a:t>
            </a:r>
            <a:r>
              <a:rPr lang="en-GB" sz="2000" b="1" dirty="0">
                <a:ea typeface="Open Sans regular"/>
                <a:cs typeface="Open Sans regular"/>
              </a:rPr>
              <a:t> för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uppgift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klar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b="1" dirty="0" err="1">
                <a:ea typeface="Open Sans regular"/>
                <a:cs typeface="Open Sans regular"/>
              </a:rPr>
              <a:t>svepa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på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kortet</a:t>
            </a:r>
            <a:r>
              <a:rPr lang="en-GB" sz="2000" dirty="0">
                <a:ea typeface="Open Sans regular"/>
                <a:cs typeface="Open Sans regular"/>
              </a:rPr>
              <a:t> för </a:t>
            </a:r>
            <a:r>
              <a:rPr lang="en-GB" sz="2000" dirty="0" err="1">
                <a:ea typeface="Open Sans regular"/>
                <a:cs typeface="Open Sans regular"/>
              </a:rPr>
              <a:t>att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markera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alla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uppgifter</a:t>
            </a:r>
            <a:r>
              <a:rPr lang="en-GB" sz="2000" dirty="0">
                <a:ea typeface="Open Sans regular"/>
                <a:cs typeface="Open Sans regular"/>
              </a:rPr>
              <a:t> du ser </a:t>
            </a:r>
            <a:r>
              <a:rPr lang="en-GB" sz="2000" dirty="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djuret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klara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dirty="0" err="1">
                <a:ea typeface="Open Sans regular"/>
                <a:cs typeface="Open Sans regular"/>
              </a:rPr>
              <a:t>eller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skrolla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ner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svepa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alla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uppgifter</a:t>
            </a:r>
            <a:r>
              <a:rPr lang="en-GB" sz="2000" dirty="0">
                <a:ea typeface="Open Sans regular"/>
                <a:cs typeface="Open Sans regular"/>
              </a:rPr>
              <a:t> I </a:t>
            </a:r>
            <a:r>
              <a:rPr lang="en-GB" sz="2000" dirty="0" err="1">
                <a:ea typeface="Open Sans regular"/>
                <a:cs typeface="Open Sans regular"/>
              </a:rPr>
              <a:t>åtgärdsplanen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klara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samtidigt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</p:txBody>
      </p:sp>
      <p:pic>
        <p:nvPicPr>
          <p:cNvPr id="4" name="Bildobjekt 3" descr="En bild som visar text, elektronik, skärmbild, programvara&#10;&#10;Automatiskt genererad beskrivning">
            <a:extLst>
              <a:ext uri="{FF2B5EF4-FFF2-40B4-BE49-F238E27FC236}">
                <a16:creationId xmlns:a16="http://schemas.microsoft.com/office/drawing/2014/main" id="{EC283FEC-638C-10C4-E2BC-4909895867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91" r="293"/>
          <a:stretch/>
        </p:blipFill>
        <p:spPr>
          <a:xfrm>
            <a:off x="5552878" y="771292"/>
            <a:ext cx="2768227" cy="5659250"/>
          </a:xfrm>
          <a:prstGeom prst="rect">
            <a:avLst/>
          </a:prstGeom>
        </p:spPr>
      </p:pic>
      <p:pic>
        <p:nvPicPr>
          <p:cNvPr id="6" name="Bildobjekt 5" descr="En bild som visar text, elektronik, skärmbild, programvara&#10;&#10;Automatiskt genererad beskrivning">
            <a:extLst>
              <a:ext uri="{FF2B5EF4-FFF2-40B4-BE49-F238E27FC236}">
                <a16:creationId xmlns:a16="http://schemas.microsoft.com/office/drawing/2014/main" id="{B1AF19B8-D029-89C2-B248-257926E6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44" r="293" b="-136"/>
          <a:stretch/>
        </p:blipFill>
        <p:spPr>
          <a:xfrm>
            <a:off x="8619463" y="771442"/>
            <a:ext cx="2758935" cy="5658529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09BFC6A-16FF-741A-19A6-39DB2CCEE835}"/>
              </a:ext>
            </a:extLst>
          </p:cNvPr>
          <p:cNvCxnSpPr>
            <a:cxnSpLocks/>
          </p:cNvCxnSpPr>
          <p:nvPr/>
        </p:nvCxnSpPr>
        <p:spPr>
          <a:xfrm flipV="1">
            <a:off x="8464286" y="4344584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5A2A9D1-44A4-7A4F-60B2-29F9202D1D2B}"/>
              </a:ext>
            </a:extLst>
          </p:cNvPr>
          <p:cNvCxnSpPr>
            <a:cxnSpLocks/>
          </p:cNvCxnSpPr>
          <p:nvPr/>
        </p:nvCxnSpPr>
        <p:spPr>
          <a:xfrm flipV="1">
            <a:off x="5352494" y="4069571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50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Avbryt eller byt åtgärdsplan</a:t>
            </a:r>
          </a:p>
        </p:txBody>
      </p:sp>
    </p:spTree>
    <p:extLst>
      <p:ext uri="{BB962C8B-B14F-4D97-AF65-F5344CB8AC3E}">
        <p14:creationId xmlns:p14="http://schemas.microsoft.com/office/powerpoint/2010/main" val="117756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Avbryt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byt</a:t>
            </a:r>
            <a:r>
              <a:rPr lang="en-GB" dirty="0"/>
              <a:t> </a:t>
            </a:r>
            <a:r>
              <a:rPr lang="en-GB" dirty="0" err="1"/>
              <a:t>åtgärdsplan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355147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ea typeface="Open Sans regular"/>
                <a:cs typeface="Open Sans regular"/>
              </a:rPr>
              <a:t>Ska </a:t>
            </a:r>
            <a:r>
              <a:rPr lang="en-GB" sz="2000" err="1">
                <a:ea typeface="Open Sans regular"/>
                <a:cs typeface="Open Sans regular"/>
              </a:rPr>
              <a:t>åtgärden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inte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slutföras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kan</a:t>
            </a:r>
            <a:r>
              <a:rPr lang="en-GB" sz="2000" dirty="0">
                <a:ea typeface="Open Sans regular"/>
                <a:cs typeface="Open Sans regular"/>
              </a:rPr>
              <a:t> den </a:t>
            </a:r>
            <a:r>
              <a:rPr lang="en-GB" sz="2000" b="1" err="1">
                <a:ea typeface="Open Sans regular"/>
                <a:cs typeface="Open Sans regular"/>
              </a:rPr>
              <a:t>avbrytas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eller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err="1">
                <a:ea typeface="Open Sans regular"/>
                <a:cs typeface="Open Sans regular"/>
              </a:rPr>
              <a:t>bytas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err="1">
                <a:ea typeface="Open Sans regular"/>
                <a:cs typeface="Open Sans regular"/>
              </a:rPr>
              <a:t>ut</a:t>
            </a:r>
            <a:r>
              <a:rPr lang="en-GB" sz="2000" dirty="0">
                <a:ea typeface="Open Sans regular"/>
                <a:cs typeface="Open Sans regular"/>
              </a:rPr>
              <a:t> till </a:t>
            </a:r>
            <a:r>
              <a:rPr lang="en-GB" sz="200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annan</a:t>
            </a:r>
            <a:r>
              <a:rPr lang="en-GB" sz="2000" dirty="0">
                <a:ea typeface="Open Sans regular"/>
                <a:cs typeface="Open Sans regular"/>
              </a:rPr>
              <a:t> plan. 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dirty="0" err="1">
                <a:ea typeface="Open Sans regular"/>
                <a:cs typeface="Open Sans regular"/>
              </a:rPr>
              <a:t>Gå</a:t>
            </a:r>
            <a:r>
              <a:rPr lang="en-GB" sz="2000" dirty="0">
                <a:ea typeface="Open Sans regular"/>
                <a:cs typeface="Open Sans regular"/>
              </a:rPr>
              <a:t> till </a:t>
            </a:r>
            <a:r>
              <a:rPr lang="en-GB" sz="2000" b="1" dirty="0" err="1">
                <a:ea typeface="Open Sans regular"/>
                <a:cs typeface="Open Sans regular"/>
              </a:rPr>
              <a:t>djursidan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klicka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"</a:t>
            </a:r>
            <a:r>
              <a:rPr lang="en-GB" sz="2000" b="1" dirty="0" err="1">
                <a:ea typeface="Open Sans regular"/>
                <a:cs typeface="Open Sans regular"/>
              </a:rPr>
              <a:t>Ändra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eller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avbryt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åtgärden</a:t>
            </a:r>
            <a:r>
              <a:rPr lang="en-GB" sz="2000" dirty="0">
                <a:ea typeface="Open Sans regular"/>
                <a:cs typeface="Open Sans regular"/>
              </a:rPr>
              <a:t>"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Har </a:t>
            </a:r>
            <a:r>
              <a:rPr lang="en-GB" sz="2000" dirty="0" err="1">
                <a:ea typeface="Open Sans regular"/>
                <a:cs typeface="Open Sans regular"/>
              </a:rPr>
              <a:t>uppgifter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utförts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kommer</a:t>
            </a:r>
            <a:r>
              <a:rPr lang="en-GB" sz="2000" dirty="0">
                <a:ea typeface="Open Sans regular"/>
                <a:cs typeface="Open Sans regular"/>
              </a:rPr>
              <a:t> det </a:t>
            </a:r>
            <a:r>
              <a:rPr lang="en-GB" sz="2000" dirty="0" err="1">
                <a:ea typeface="Open Sans regular"/>
                <a:cs typeface="Open Sans regular"/>
              </a:rPr>
              <a:t>sparas</a:t>
            </a:r>
            <a:r>
              <a:rPr lang="en-GB" sz="2000" dirty="0">
                <a:ea typeface="Open Sans regular"/>
                <a:cs typeface="Open Sans regular"/>
              </a:rPr>
              <a:t> I </a:t>
            </a:r>
            <a:r>
              <a:rPr lang="en-GB" sz="2000" dirty="0" err="1">
                <a:ea typeface="Open Sans regular"/>
                <a:cs typeface="Open Sans regular"/>
              </a:rPr>
              <a:t>djurets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historik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pPr marL="0" indent="0">
              <a:buNone/>
            </a:pPr>
            <a:endParaRPr lang="en-GB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De </a:t>
            </a:r>
            <a:r>
              <a:rPr lang="en-GB" sz="2000" dirty="0" err="1">
                <a:ea typeface="Open Sans regular"/>
                <a:cs typeface="Open Sans regular"/>
              </a:rPr>
              <a:t>uppgifter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inte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utförts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kommer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markeras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avbrutna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  <a:r>
              <a:rPr lang="en-GB" sz="2000" dirty="0" err="1">
                <a:ea typeface="Open Sans regular"/>
                <a:cs typeface="Open Sans regular"/>
              </a:rPr>
              <a:t>Försenade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uppgifter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kommer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markeras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ignorerade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</a:p>
        </p:txBody>
      </p:sp>
      <p:pic>
        <p:nvPicPr>
          <p:cNvPr id="9" name="Bildobjekt 8" descr="En bild som visar text, elektronik, skärmbild, Webbsida&#10;&#10;Automatiskt genererad beskrivning">
            <a:extLst>
              <a:ext uri="{FF2B5EF4-FFF2-40B4-BE49-F238E27FC236}">
                <a16:creationId xmlns:a16="http://schemas.microsoft.com/office/drawing/2014/main" id="{92EAB773-1D9C-ED7A-9AFE-C36CB06CC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51" r="293" b="-299"/>
          <a:stretch/>
        </p:blipFill>
        <p:spPr>
          <a:xfrm>
            <a:off x="6091854" y="1367145"/>
            <a:ext cx="2591666" cy="5306380"/>
          </a:xfrm>
          <a:prstGeom prst="rect">
            <a:avLst/>
          </a:prstGeom>
        </p:spPr>
      </p:pic>
      <p:pic>
        <p:nvPicPr>
          <p:cNvPr id="10" name="Bildobjekt 9" descr="En bild som visar text, elektronik, skärmbild, programvara&#10;&#10;Automatiskt genererad beskrivning">
            <a:extLst>
              <a:ext uri="{FF2B5EF4-FFF2-40B4-BE49-F238E27FC236}">
                <a16:creationId xmlns:a16="http://schemas.microsoft.com/office/drawing/2014/main" id="{5B3DC1A8-8D70-4CAD-30FE-76D8A0491E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34" r="293" b="-136"/>
          <a:stretch/>
        </p:blipFill>
        <p:spPr>
          <a:xfrm>
            <a:off x="8963291" y="1366023"/>
            <a:ext cx="2591666" cy="5305598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5A2A9D1-44A4-7A4F-60B2-29F9202D1D2B}"/>
              </a:ext>
            </a:extLst>
          </p:cNvPr>
          <p:cNvCxnSpPr>
            <a:cxnSpLocks/>
          </p:cNvCxnSpPr>
          <p:nvPr/>
        </p:nvCxnSpPr>
        <p:spPr>
          <a:xfrm>
            <a:off x="8417824" y="4941249"/>
            <a:ext cx="429769" cy="20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9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Historik på djuret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513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Historik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djuret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3249318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ea typeface="Open Sans regular"/>
                <a:cs typeface="Open Sans regular"/>
              </a:rPr>
              <a:t>Allt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utförts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sparas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djurets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sida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i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historiken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tillsammans</a:t>
            </a:r>
            <a:r>
              <a:rPr lang="en-GB" sz="2000" dirty="0">
                <a:ea typeface="Open Sans regular"/>
                <a:cs typeface="Open Sans regular"/>
              </a:rPr>
              <a:t> med </a:t>
            </a:r>
            <a:r>
              <a:rPr lang="en-GB" sz="2000" dirty="0" err="1">
                <a:ea typeface="Open Sans regular"/>
                <a:cs typeface="Open Sans regular"/>
              </a:rPr>
              <a:t>detaljer</a:t>
            </a:r>
            <a:r>
              <a:rPr lang="en-GB" sz="2000" dirty="0">
                <a:ea typeface="Open Sans regular"/>
                <a:cs typeface="Open Sans regular"/>
              </a:rPr>
              <a:t> om </a:t>
            </a:r>
            <a:r>
              <a:rPr lang="en-GB" sz="2000" dirty="0" err="1">
                <a:ea typeface="Open Sans regular"/>
                <a:cs typeface="Open Sans regular"/>
              </a:rPr>
              <a:t>vem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gjort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vad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när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5A2A9D1-44A4-7A4F-60B2-29F9202D1D2B}"/>
              </a:ext>
            </a:extLst>
          </p:cNvPr>
          <p:cNvCxnSpPr>
            <a:cxnSpLocks/>
          </p:cNvCxnSpPr>
          <p:nvPr/>
        </p:nvCxnSpPr>
        <p:spPr>
          <a:xfrm flipV="1">
            <a:off x="4384799" y="4205196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E47404C9-CA6D-1466-1C2F-F022A284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50" r="293" b="-462"/>
          <a:stretch/>
        </p:blipFill>
        <p:spPr>
          <a:xfrm>
            <a:off x="4883805" y="508270"/>
            <a:ext cx="2944788" cy="6083584"/>
          </a:xfrm>
          <a:prstGeom prst="rect">
            <a:avLst/>
          </a:prstGeom>
        </p:spPr>
      </p:pic>
      <p:pic>
        <p:nvPicPr>
          <p:cNvPr id="6" name="Bildobjekt 5" descr="En bild som visar text, elektronik, skärmbild, Webbsida&#10;&#10;Automatiskt genererad beskrivning">
            <a:extLst>
              <a:ext uri="{FF2B5EF4-FFF2-40B4-BE49-F238E27FC236}">
                <a16:creationId xmlns:a16="http://schemas.microsoft.com/office/drawing/2014/main" id="{88DD468F-DDE7-8E3A-0615-9148A50B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34" r="293" b="-952"/>
          <a:stretch/>
        </p:blipFill>
        <p:spPr>
          <a:xfrm>
            <a:off x="8173414" y="511096"/>
            <a:ext cx="2944788" cy="60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5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Ladda ner all behandlingshistorik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3291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Ladda </a:t>
            </a:r>
            <a:r>
              <a:rPr lang="en-GB" dirty="0" err="1"/>
              <a:t>ner</a:t>
            </a:r>
            <a:r>
              <a:rPr lang="en-GB" dirty="0"/>
              <a:t> all </a:t>
            </a:r>
            <a:r>
              <a:rPr lang="en-GB" dirty="0" err="1"/>
              <a:t>behandlingshistorik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355147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 err="1">
                <a:ea typeface="Open Sans regular"/>
                <a:cs typeface="Open Sans regular"/>
              </a:rPr>
              <a:t>Åtgärdshistoriken</a:t>
            </a:r>
            <a:r>
              <a:rPr lang="en-GB" sz="2000" dirty="0">
                <a:ea typeface="Open Sans regular"/>
                <a:cs typeface="Open Sans regular"/>
              </a:rPr>
              <a:t> (</a:t>
            </a:r>
            <a:r>
              <a:rPr lang="en-GB" sz="2000" dirty="0" err="1">
                <a:ea typeface="Open Sans regular"/>
                <a:cs typeface="Open Sans regular"/>
              </a:rPr>
              <a:t>alltså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alla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startade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uförda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åtgärder</a:t>
            </a:r>
            <a:r>
              <a:rPr lang="en-GB" sz="2000" dirty="0">
                <a:ea typeface="Open Sans regular"/>
                <a:cs typeface="Open Sans regular"/>
              </a:rPr>
              <a:t>) </a:t>
            </a:r>
            <a:r>
              <a:rPr lang="en-GB" sz="2000" dirty="0" err="1">
                <a:ea typeface="Open Sans regular"/>
                <a:cs typeface="Open Sans regular"/>
              </a:rPr>
              <a:t>kan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laddas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ner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från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Djurhälsoportalen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dirty="0" err="1">
                <a:ea typeface="Open Sans regular"/>
                <a:cs typeface="Open Sans regular"/>
              </a:rPr>
              <a:t>Gå</a:t>
            </a:r>
            <a:r>
              <a:rPr lang="en-GB" sz="2000" dirty="0">
                <a:ea typeface="Open Sans regular"/>
                <a:cs typeface="Open Sans regular"/>
              </a:rPr>
              <a:t> till </a:t>
            </a:r>
            <a:r>
              <a:rPr lang="en-GB" sz="2000" b="1" dirty="0" err="1">
                <a:ea typeface="Open Sans regular"/>
                <a:cs typeface="Open Sans regular"/>
              </a:rPr>
              <a:t>Djurhälsa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översikt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dirty="0" err="1">
                <a:ea typeface="Open Sans regular"/>
                <a:cs typeface="Open Sans regular"/>
              </a:rPr>
              <a:t>eller</a:t>
            </a:r>
            <a:r>
              <a:rPr lang="en-GB" sz="2000" dirty="0">
                <a:ea typeface="Open Sans regular"/>
                <a:cs typeface="Open Sans regular"/>
              </a:rPr>
              <a:t> det </a:t>
            </a:r>
            <a:r>
              <a:rPr lang="en-GB" sz="2000" dirty="0" err="1">
                <a:ea typeface="Open Sans regular"/>
                <a:cs typeface="Open Sans regular"/>
              </a:rPr>
              <a:t>specifika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område</a:t>
            </a:r>
            <a:r>
              <a:rPr lang="en-GB" sz="2000" dirty="0">
                <a:ea typeface="Open Sans regular"/>
                <a:cs typeface="Open Sans regular"/>
              </a:rPr>
              <a:t> du </a:t>
            </a:r>
            <a:r>
              <a:rPr lang="en-GB" sz="2000" dirty="0" err="1">
                <a:ea typeface="Open Sans regular"/>
                <a:cs typeface="Open Sans regular"/>
              </a:rPr>
              <a:t>vill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ladda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ner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ifrån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fliken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Åtgärder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Klicka </a:t>
            </a:r>
            <a:r>
              <a:rPr lang="en-GB" sz="2000" dirty="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"</a:t>
            </a:r>
            <a:r>
              <a:rPr lang="en-GB" sz="2000" b="1" dirty="0">
                <a:ea typeface="Open Sans regular"/>
                <a:cs typeface="Open Sans regular"/>
              </a:rPr>
              <a:t>Ladda </a:t>
            </a:r>
            <a:r>
              <a:rPr lang="en-GB" sz="2000" b="1" dirty="0" err="1">
                <a:ea typeface="Open Sans regular"/>
                <a:cs typeface="Open Sans regular"/>
              </a:rPr>
              <a:t>ner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åtgärdshistorik</a:t>
            </a:r>
            <a:r>
              <a:rPr lang="en-GB" sz="2000" dirty="0">
                <a:ea typeface="Open Sans regular"/>
                <a:cs typeface="Open Sans regular"/>
              </a:rPr>
              <a:t>" för </a:t>
            </a:r>
            <a:r>
              <a:rPr lang="en-GB" sz="2000" dirty="0" err="1">
                <a:ea typeface="Open Sans regular"/>
                <a:cs typeface="Open Sans regular"/>
              </a:rPr>
              <a:t>att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exportera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dokumentationen</a:t>
            </a:r>
            <a:r>
              <a:rPr lang="en-GB" sz="2000" dirty="0">
                <a:ea typeface="Open Sans regular"/>
                <a:cs typeface="Open Sans regular"/>
              </a:rPr>
              <a:t> till Excell. </a:t>
            </a:r>
          </a:p>
        </p:txBody>
      </p:sp>
      <p:pic>
        <p:nvPicPr>
          <p:cNvPr id="4" name="Bildobjekt 3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434BCAE2-0233-2433-48F5-5A47B63D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819" b="-277"/>
          <a:stretch/>
        </p:blipFill>
        <p:spPr>
          <a:xfrm>
            <a:off x="5449280" y="1580576"/>
            <a:ext cx="6096006" cy="3464554"/>
          </a:xfrm>
          <a:prstGeom prst="rect">
            <a:avLst/>
          </a:prstGeom>
        </p:spPr>
      </p:pic>
      <p:pic>
        <p:nvPicPr>
          <p:cNvPr id="6" name="Bildobjekt 5" descr="En bild som visar text, elektronik, skärmbild, skärm&#10;&#10;Automatiskt genererad beskrivning">
            <a:extLst>
              <a:ext uri="{FF2B5EF4-FFF2-40B4-BE49-F238E27FC236}">
                <a16:creationId xmlns:a16="http://schemas.microsoft.com/office/drawing/2014/main" id="{BDC64460-BBB6-2278-9D1A-BF8ED78C5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61" y="4180213"/>
            <a:ext cx="5891562" cy="215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5A2A9D1-44A4-7A4F-60B2-29F9202D1D2B}"/>
              </a:ext>
            </a:extLst>
          </p:cNvPr>
          <p:cNvCxnSpPr>
            <a:cxnSpLocks/>
          </p:cNvCxnSpPr>
          <p:nvPr/>
        </p:nvCxnSpPr>
        <p:spPr>
          <a:xfrm flipH="1">
            <a:off x="7949968" y="3547346"/>
            <a:ext cx="6988" cy="490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4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9C543A2-4171-0024-B10F-71B8BB5C9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80" y="1586929"/>
            <a:ext cx="5022704" cy="45683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sv-SE">
                <a:ea typeface="Open Sans regular"/>
                <a:cs typeface="Open Sans regular"/>
              </a:rPr>
              <a:t>Vad åtgärdsplaner används till</a:t>
            </a:r>
            <a:endParaRPr lang="sv-SE"/>
          </a:p>
          <a:p>
            <a:pPr marL="457200" indent="-457200">
              <a:buAutoNum type="arabicPeriod"/>
            </a:pPr>
            <a:r>
              <a:rPr lang="sv-SE">
                <a:ea typeface="Open Sans regular"/>
                <a:cs typeface="Open Sans regular"/>
              </a:rPr>
              <a:t>Skapa åtgärdsplanerna i portalen</a:t>
            </a:r>
          </a:p>
          <a:p>
            <a:pPr marL="457200" indent="-457200">
              <a:buAutoNum type="arabicPeriod"/>
            </a:pPr>
            <a:r>
              <a:rPr lang="sv-SE">
                <a:ea typeface="Open Sans regular"/>
                <a:cs typeface="Open Sans regular"/>
              </a:rPr>
              <a:t>Starta en åtgärd i </a:t>
            </a:r>
            <a:r>
              <a:rPr lang="sv-SE" err="1">
                <a:ea typeface="Open Sans regular"/>
                <a:cs typeface="Open Sans regular"/>
              </a:rPr>
              <a:t>appen</a:t>
            </a:r>
          </a:p>
          <a:p>
            <a:pPr marL="457200" indent="-457200">
              <a:buAutoNum type="arabicPeriod"/>
            </a:pPr>
            <a:r>
              <a:rPr lang="sv-SE">
                <a:ea typeface="Open Sans regular"/>
                <a:cs typeface="Open Sans regular"/>
              </a:rPr>
              <a:t>Bocka av uppgifter </a:t>
            </a:r>
          </a:p>
          <a:p>
            <a:pPr marL="457200" indent="-457200">
              <a:buAutoNum type="arabicPeriod"/>
            </a:pPr>
            <a:r>
              <a:rPr lang="sv-SE">
                <a:ea typeface="Open Sans regular"/>
                <a:cs typeface="Open Sans regular"/>
              </a:rPr>
              <a:t>Avbryt eller byt åtgärdsplan</a:t>
            </a:r>
          </a:p>
          <a:p>
            <a:pPr marL="457200" indent="-457200">
              <a:buAutoNum type="arabicPeriod"/>
            </a:pPr>
            <a:r>
              <a:rPr lang="sv-SE">
                <a:ea typeface="Open Sans regular"/>
                <a:cs typeface="Open Sans regular"/>
              </a:rPr>
              <a:t>Historik på djuret</a:t>
            </a:r>
          </a:p>
          <a:p>
            <a:pPr marL="457200" indent="-457200">
              <a:buAutoNum type="arabicPeriod"/>
            </a:pPr>
            <a:r>
              <a:rPr lang="sv-SE">
                <a:ea typeface="Open Sans regular"/>
                <a:cs typeface="Open Sans regular"/>
              </a:rPr>
              <a:t>Ladda ner all behandlingshistorik</a:t>
            </a:r>
          </a:p>
          <a:p>
            <a:pPr marL="0" indent="0">
              <a:buNone/>
            </a:pPr>
            <a:br>
              <a:rPr lang="sv-SE">
                <a:ea typeface="Open Sans regular"/>
                <a:cs typeface="Open Sans regular"/>
              </a:rPr>
            </a:br>
            <a:endParaRPr lang="sv-SE">
              <a:ea typeface="Open Sans regular"/>
              <a:cs typeface="Open Sans regular"/>
            </a:endParaRPr>
          </a:p>
          <a:p>
            <a:r>
              <a:rPr lang="sv-SE">
                <a:latin typeface="Arial"/>
                <a:ea typeface="Open Sans regular"/>
                <a:cs typeface="Arial"/>
              </a:rPr>
              <a:t>Mer info på </a:t>
            </a:r>
            <a:r>
              <a:rPr lang="sv-SE" err="1">
                <a:latin typeface="Arial"/>
                <a:ea typeface="Open Sans regular"/>
                <a:cs typeface="Arial"/>
              </a:rPr>
              <a:t>Agricams</a:t>
            </a:r>
            <a:r>
              <a:rPr lang="sv-SE">
                <a:latin typeface="Arial"/>
                <a:ea typeface="Open Sans regular"/>
                <a:cs typeface="Arial"/>
              </a:rPr>
              <a:t> kunskapsbank</a:t>
            </a:r>
          </a:p>
          <a:p>
            <a:r>
              <a:rPr lang="sv-SE">
                <a:latin typeface="Arial"/>
                <a:ea typeface="Open Sans regular"/>
                <a:cs typeface="Arial"/>
              </a:rPr>
              <a:t>Behöver du hjälp?</a:t>
            </a:r>
            <a:endParaRPr lang="sv-SE">
              <a:latin typeface="Arial"/>
              <a:cs typeface="Arial"/>
            </a:endParaRPr>
          </a:p>
          <a:p>
            <a:pPr>
              <a:buAutoNum type="arabicPeriod"/>
            </a:pPr>
            <a:endParaRPr lang="sv-SE">
              <a:ea typeface="Open Sans regular"/>
              <a:cs typeface="Open Sans regular"/>
            </a:endParaRPr>
          </a:p>
          <a:p>
            <a:pPr marL="0" indent="0">
              <a:buNone/>
            </a:pPr>
            <a:endParaRPr lang="sv-SE">
              <a:ea typeface="Open Sans regular"/>
              <a:cs typeface="Open Sans regular"/>
            </a:endParaRPr>
          </a:p>
          <a:p>
            <a:pPr>
              <a:buAutoNum type="arabicPeriod"/>
            </a:pPr>
            <a:endParaRPr lang="sv-SE">
              <a:ea typeface="Open Sans regular"/>
              <a:cs typeface="Open Sans regular"/>
            </a:endParaRPr>
          </a:p>
          <a:p>
            <a:pPr>
              <a:buAutoNum type="arabicPeriod"/>
            </a:pPr>
            <a:endParaRPr lang="sv-SE">
              <a:ea typeface="Open Sans regular"/>
              <a:cs typeface="Open Sans regular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1C821AE-E06E-2594-91C7-4911FE1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</p:spPr>
        <p:txBody>
          <a:bodyPr/>
          <a:lstStyle/>
          <a:p>
            <a:r>
              <a:rPr lang="en-US" err="1"/>
              <a:t>Innehållsförteckning</a:t>
            </a:r>
            <a:endParaRPr lang="en-US" err="1">
              <a:ea typeface="Open Sans bold"/>
              <a:cs typeface="Open Sans bold"/>
            </a:endParaRPr>
          </a:p>
        </p:txBody>
      </p:sp>
      <p:pic>
        <p:nvPicPr>
          <p:cNvPr id="3" name="Bildobjekt 2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0656330E-363E-CE85-5A24-62FE1D71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34" r="293" b="-136"/>
          <a:stretch/>
        </p:blipFill>
        <p:spPr>
          <a:xfrm>
            <a:off x="7989838" y="585439"/>
            <a:ext cx="2875199" cy="59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1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9C543A2-4171-0024-B10F-71B8BB5C9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80" y="1586929"/>
            <a:ext cx="4771920" cy="45683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b="1" dirty="0">
                <a:ea typeface="Open Sans regular"/>
                <a:cs typeface="Open Sans regular"/>
              </a:rPr>
              <a:t>Nu kan du: </a:t>
            </a:r>
            <a:br>
              <a:rPr lang="sv-SE" dirty="0">
                <a:ea typeface="Open Sans regular"/>
                <a:cs typeface="Open Sans regular"/>
              </a:rPr>
            </a:br>
            <a:endParaRPr lang="sv-SE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Arial"/>
                <a:ea typeface="Open Sans regular"/>
                <a:cs typeface="Arial"/>
              </a:rPr>
              <a:t>Vad åtgärdsplaner används till</a:t>
            </a:r>
          </a:p>
          <a:p>
            <a:pPr marL="457200" indent="-457200">
              <a:buAutoNum type="arabicPeriod"/>
            </a:pPr>
            <a:r>
              <a:rPr lang="sv-SE" dirty="0">
                <a:latin typeface="Arial"/>
                <a:ea typeface="Open Sans regular"/>
                <a:cs typeface="Arial"/>
              </a:rPr>
              <a:t>Skapa åtgärdsplanerna i portalen</a:t>
            </a:r>
            <a:endParaRPr lang="en-US" dirty="0">
              <a:latin typeface="Arial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Arial"/>
                <a:ea typeface="Open Sans regular"/>
                <a:cs typeface="Arial"/>
              </a:rPr>
              <a:t>Starta en åtgärd i </a:t>
            </a:r>
            <a:r>
              <a:rPr lang="sv-SE" dirty="0" err="1">
                <a:latin typeface="Arial"/>
                <a:ea typeface="Open Sans regular"/>
                <a:cs typeface="Arial"/>
              </a:rPr>
              <a:t>appen</a:t>
            </a:r>
            <a:endParaRPr lang="en-US" dirty="0" err="1">
              <a:latin typeface="Arial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Arial"/>
                <a:ea typeface="Open Sans regular"/>
                <a:cs typeface="Arial"/>
              </a:rPr>
              <a:t>Bocka av uppgifter </a:t>
            </a:r>
            <a:endParaRPr lang="en-US" dirty="0">
              <a:latin typeface="Arial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Arial"/>
                <a:ea typeface="Open Sans regular"/>
                <a:cs typeface="Arial"/>
              </a:rPr>
              <a:t>Avbryt eller byt åtgärdsplan</a:t>
            </a:r>
            <a:endParaRPr lang="en-US" dirty="0">
              <a:latin typeface="Arial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Arial"/>
                <a:ea typeface="Open Sans regular"/>
                <a:cs typeface="Arial"/>
              </a:rPr>
              <a:t>Historik på djuret</a:t>
            </a:r>
            <a:endParaRPr lang="en-US" dirty="0">
              <a:latin typeface="Arial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sv-SE" dirty="0">
                <a:latin typeface="Arial"/>
                <a:ea typeface="Open Sans regular"/>
                <a:cs typeface="Arial"/>
              </a:rPr>
              <a:t>Ladda ner all behandlingshistorik</a:t>
            </a:r>
            <a:endParaRPr lang="sv-SE" dirty="0"/>
          </a:p>
          <a:p>
            <a:pPr marL="457200" indent="-457200">
              <a:buAutoNum type="arabicPeriod"/>
            </a:pPr>
            <a:endParaRPr lang="en-US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endParaRPr lang="en-US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endParaRPr lang="en-US">
              <a:ea typeface="Open Sans regular"/>
              <a:cs typeface="Open Sans regular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1C821AE-E06E-2594-91C7-4911FE1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</p:spPr>
        <p:txBody>
          <a:bodyPr/>
          <a:lstStyle/>
          <a:p>
            <a:r>
              <a:rPr lang="en-US" err="1"/>
              <a:t>Sammanfattning</a:t>
            </a:r>
            <a:endParaRPr lang="en-US" err="1">
              <a:ea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576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F3CE2-C2E6-0143-5765-3B3BA79A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Mer info </a:t>
            </a:r>
            <a:r>
              <a:rPr lang="en-GB" err="1">
                <a:ea typeface="+mj-lt"/>
                <a:cs typeface="+mj-lt"/>
              </a:rPr>
              <a:t>på</a:t>
            </a:r>
            <a:r>
              <a:rPr lang="en-GB">
                <a:ea typeface="+mj-lt"/>
                <a:cs typeface="+mj-lt"/>
              </a:rPr>
              <a:t> </a:t>
            </a:r>
            <a:r>
              <a:rPr lang="en-GB" err="1">
                <a:ea typeface="+mj-lt"/>
                <a:cs typeface="+mj-lt"/>
              </a:rPr>
              <a:t>Agricams</a:t>
            </a:r>
            <a:r>
              <a:rPr lang="en-GB">
                <a:ea typeface="+mj-lt"/>
                <a:cs typeface="+mj-lt"/>
              </a:rPr>
              <a:t> </a:t>
            </a:r>
            <a:r>
              <a:rPr lang="en-GB" err="1">
                <a:ea typeface="+mj-lt"/>
                <a:cs typeface="+mj-lt"/>
              </a:rPr>
              <a:t>Kunskapsbank</a:t>
            </a:r>
            <a:endParaRPr lang="en-GB" b="0" err="1">
              <a:ea typeface="+mj-lt"/>
              <a:cs typeface="+mj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6176AA-5696-AAAE-2A02-3DB60495469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>
                <a:ea typeface="+mn-lt"/>
                <a:cs typeface="+mn-lt"/>
                <a:hlinkClick r:id="rId2"/>
              </a:rPr>
              <a:t>https://knowledge.agricam.se/knowledge/produktnyheter</a:t>
            </a:r>
            <a:endParaRPr lang="en-GB">
              <a:ea typeface="+mn-lt"/>
              <a:cs typeface="+mn-lt"/>
            </a:endParaRPr>
          </a:p>
          <a:p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911CC4C3-2660-C00D-50B3-5EFF924EB071}"/>
              </a:ext>
            </a:extLst>
          </p:cNvPr>
          <p:cNvSpPr/>
          <p:nvPr/>
        </p:nvSpPr>
        <p:spPr>
          <a:xfrm>
            <a:off x="930729" y="3029526"/>
            <a:ext cx="445492" cy="34174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2FE3997C-1146-E4A0-EF55-43EE96FAEDB3}"/>
              </a:ext>
            </a:extLst>
          </p:cNvPr>
          <p:cNvSpPr/>
          <p:nvPr/>
        </p:nvSpPr>
        <p:spPr>
          <a:xfrm>
            <a:off x="4212957" y="3029526"/>
            <a:ext cx="445492" cy="34174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8DF425A-8AC4-2ECB-4564-54BF12CA80A0}"/>
              </a:ext>
            </a:extLst>
          </p:cNvPr>
          <p:cNvSpPr/>
          <p:nvPr/>
        </p:nvSpPr>
        <p:spPr>
          <a:xfrm>
            <a:off x="5823663" y="2971653"/>
            <a:ext cx="445492" cy="34174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2</a:t>
            </a:r>
            <a:endParaRPr lang="sv-SE"/>
          </a:p>
        </p:txBody>
      </p:sp>
      <p:pic>
        <p:nvPicPr>
          <p:cNvPr id="4" name="Bildobjekt 3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E2078A6C-355F-439F-C5E7-80528A42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2750193"/>
            <a:ext cx="4038600" cy="2476500"/>
          </a:xfrm>
          <a:prstGeom prst="rect">
            <a:avLst/>
          </a:prstGeom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1B40299-E80D-CE60-7806-07B96D1A2EA5}"/>
              </a:ext>
            </a:extLst>
          </p:cNvPr>
          <p:cNvSpPr/>
          <p:nvPr/>
        </p:nvSpPr>
        <p:spPr>
          <a:xfrm>
            <a:off x="1803564" y="4401922"/>
            <a:ext cx="1518253" cy="5261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76CEAAC7-632D-D254-0119-BF7EF6E89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38" y="2602436"/>
            <a:ext cx="3909470" cy="38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A730D52-A911-E77B-14FD-94502FC0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ea typeface="+mj-lt"/>
                <a:cs typeface="+mj-lt"/>
              </a:rPr>
              <a:t>Behöver</a:t>
            </a:r>
            <a:r>
              <a:rPr lang="en-GB">
                <a:ea typeface="+mj-lt"/>
                <a:cs typeface="+mj-lt"/>
              </a:rPr>
              <a:t> du </a:t>
            </a:r>
            <a:r>
              <a:rPr lang="en-GB" err="1">
                <a:ea typeface="+mj-lt"/>
                <a:cs typeface="+mj-lt"/>
              </a:rPr>
              <a:t>hjälp</a:t>
            </a:r>
            <a:r>
              <a:rPr lang="en-GB">
                <a:ea typeface="+mj-lt"/>
                <a:cs typeface="+mj-lt"/>
              </a:rPr>
              <a:t>?</a:t>
            </a:r>
            <a:endParaRPr lang="en-GB" b="0">
              <a:ea typeface="+mj-lt"/>
              <a:cs typeface="+mj-lt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F4B2066-8096-2AD1-7625-B079CC88179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err="1"/>
              <a:t>Rapportera</a:t>
            </a:r>
            <a:r>
              <a:rPr lang="en-GB"/>
              <a:t> </a:t>
            </a:r>
            <a:r>
              <a:rPr lang="en-GB" err="1"/>
              <a:t>fel</a:t>
            </a:r>
            <a:r>
              <a:rPr lang="en-GB"/>
              <a:t> till </a:t>
            </a:r>
            <a:r>
              <a:rPr lang="en-GB">
                <a:hlinkClick r:id="rId2"/>
              </a:rPr>
              <a:t>support@agricam.se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ring till </a:t>
            </a:r>
            <a:r>
              <a:rPr lang="en-GB" err="1"/>
              <a:t>oss</a:t>
            </a:r>
            <a:r>
              <a:rPr lang="en-GB"/>
              <a:t> </a:t>
            </a:r>
            <a:r>
              <a:rPr lang="en-GB" err="1"/>
              <a:t>på</a:t>
            </a:r>
            <a:endParaRPr lang="en-GB">
              <a:ea typeface="Open Sans regular"/>
              <a:cs typeface="Open Sans regular"/>
            </a:endParaRPr>
          </a:p>
          <a:p>
            <a:endParaRPr lang="en-GB"/>
          </a:p>
          <a:p>
            <a:endParaRPr lang="en-GB"/>
          </a:p>
          <a:p>
            <a:r>
              <a:rPr lang="en-GB"/>
              <a:t>Feedback/</a:t>
            </a:r>
            <a:r>
              <a:rPr lang="en-GB" err="1"/>
              <a:t>önskemål</a:t>
            </a:r>
            <a:endParaRPr lang="en-GB"/>
          </a:p>
          <a:p>
            <a:pPr lvl="1"/>
            <a:r>
              <a:rPr lang="en-GB">
                <a:latin typeface="Arial"/>
                <a:cs typeface="Arial"/>
              </a:rPr>
              <a:t>Ta </a:t>
            </a:r>
            <a:r>
              <a:rPr lang="en-GB" err="1">
                <a:latin typeface="Arial"/>
                <a:cs typeface="Arial"/>
              </a:rPr>
              <a:t>gärna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upp</a:t>
            </a:r>
            <a:r>
              <a:rPr lang="en-GB">
                <a:latin typeface="Arial"/>
                <a:cs typeface="Arial"/>
              </a:rPr>
              <a:t> det </a:t>
            </a:r>
            <a:r>
              <a:rPr lang="en-GB" err="1">
                <a:latin typeface="Arial"/>
                <a:cs typeface="Arial"/>
              </a:rPr>
              <a:t>på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 err="1">
                <a:latin typeface="Arial"/>
                <a:cs typeface="Arial"/>
              </a:rPr>
              <a:t>möten</a:t>
            </a:r>
            <a:r>
              <a:rPr lang="en-GB">
                <a:latin typeface="Arial"/>
                <a:cs typeface="Arial"/>
              </a:rPr>
              <a:t> med er </a:t>
            </a:r>
            <a:r>
              <a:rPr lang="en-GB" err="1">
                <a:latin typeface="Arial"/>
                <a:cs typeface="Arial"/>
              </a:rPr>
              <a:t>kundprojektledare</a:t>
            </a:r>
          </a:p>
          <a:p>
            <a:pPr lvl="1"/>
            <a:r>
              <a:rPr lang="en-GB">
                <a:hlinkClick r:id="rId2"/>
              </a:rPr>
              <a:t>support@agricam.se</a:t>
            </a:r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F81A47-018C-FE46-A442-C0FB93B0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38" y="2102610"/>
            <a:ext cx="2452102" cy="4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6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ea typeface="Open Sans bold"/>
                <a:cs typeface="Open Sans bold"/>
              </a:rPr>
              <a:t>Vad åtgärdsplaner används till</a:t>
            </a:r>
          </a:p>
        </p:txBody>
      </p:sp>
    </p:spTree>
    <p:extLst>
      <p:ext uri="{BB962C8B-B14F-4D97-AF65-F5344CB8AC3E}">
        <p14:creationId xmlns:p14="http://schemas.microsoft.com/office/powerpoint/2010/main" val="276979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Vad </a:t>
            </a:r>
            <a:r>
              <a:rPr lang="en-GB" err="1"/>
              <a:t>åtgärdsplaner</a:t>
            </a:r>
            <a:r>
              <a:rPr lang="en-GB"/>
              <a:t> används till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692976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err="1">
                <a:latin typeface="Open Sans regular"/>
                <a:ea typeface="Open Sans regular"/>
                <a:cs typeface="Arial"/>
              </a:rPr>
              <a:t>Åtgärdsplaner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err="1">
                <a:latin typeface="Open Sans regular"/>
                <a:ea typeface="Open Sans regular"/>
                <a:cs typeface="Arial"/>
              </a:rPr>
              <a:t>säkerställer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err="1">
                <a:latin typeface="Open Sans regular"/>
                <a:ea typeface="Open Sans regular"/>
                <a:cs typeface="Arial"/>
              </a:rPr>
              <a:t>att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b="1" err="1">
                <a:latin typeface="Open Sans regular"/>
                <a:ea typeface="Open Sans regular"/>
                <a:cs typeface="Arial"/>
              </a:rPr>
              <a:t>alla</a:t>
            </a:r>
            <a:r>
              <a:rPr lang="en-GB" sz="2000" b="1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b="1" err="1">
                <a:latin typeface="Open Sans regular"/>
                <a:ea typeface="Open Sans regular"/>
                <a:cs typeface="Arial"/>
              </a:rPr>
              <a:t>på</a:t>
            </a:r>
            <a:r>
              <a:rPr lang="en-GB" sz="2000" b="1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b="1" err="1">
                <a:latin typeface="Open Sans regular"/>
                <a:ea typeface="Open Sans regular"/>
                <a:cs typeface="Arial"/>
              </a:rPr>
              <a:t>gården</a:t>
            </a:r>
            <a:r>
              <a:rPr lang="en-GB" sz="2000" b="1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b="1" err="1">
                <a:latin typeface="Open Sans regular"/>
                <a:ea typeface="Open Sans regular"/>
                <a:cs typeface="Arial"/>
              </a:rPr>
              <a:t>har</a:t>
            </a:r>
            <a:r>
              <a:rPr lang="en-GB" sz="2000" b="1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b="1" err="1">
                <a:latin typeface="Open Sans regular"/>
                <a:ea typeface="Open Sans regular"/>
                <a:cs typeface="Arial"/>
              </a:rPr>
              <a:t>samma</a:t>
            </a:r>
            <a:r>
              <a:rPr lang="en-GB" sz="2000" b="1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b="1" err="1">
                <a:latin typeface="Open Sans regular"/>
                <a:ea typeface="Open Sans regular"/>
                <a:cs typeface="Arial"/>
              </a:rPr>
              <a:t>rutiner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för </a:t>
            </a:r>
            <a:r>
              <a:rPr lang="en-GB" sz="2000" err="1">
                <a:latin typeface="Open Sans regular"/>
                <a:ea typeface="Open Sans regular"/>
                <a:cs typeface="Arial"/>
              </a:rPr>
              <a:t>åtgärder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err="1">
                <a:latin typeface="Open Sans regular"/>
                <a:ea typeface="Open Sans regular"/>
                <a:cs typeface="Arial"/>
              </a:rPr>
              <a:t>och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err="1">
                <a:latin typeface="Open Sans regular"/>
                <a:ea typeface="Open Sans regular"/>
                <a:cs typeface="Arial"/>
              </a:rPr>
              <a:t>behandlingar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err="1">
                <a:latin typeface="Open Sans regular"/>
                <a:ea typeface="Open Sans regular"/>
                <a:cs typeface="Arial"/>
              </a:rPr>
              <a:t>på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err="1">
                <a:latin typeface="Open Sans regular"/>
                <a:ea typeface="Open Sans regular"/>
                <a:cs typeface="Arial"/>
              </a:rPr>
              <a:t>djur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. </a:t>
            </a:r>
          </a:p>
          <a:p>
            <a:endParaRPr lang="en-GB" sz="2000" dirty="0">
              <a:latin typeface="Open Sans regular"/>
              <a:ea typeface="Open Sans regular"/>
              <a:cs typeface="Arial"/>
            </a:endParaRPr>
          </a:p>
          <a:p>
            <a:r>
              <a:rPr lang="en-GB" sz="2000" dirty="0">
                <a:latin typeface="Open Sans regular"/>
                <a:ea typeface="Open Sans regular"/>
                <a:cs typeface="Arial"/>
              </a:rPr>
              <a:t>Det </a:t>
            </a:r>
            <a:r>
              <a:rPr lang="en-GB" sz="2000" dirty="0" err="1">
                <a:latin typeface="Open Sans regular"/>
                <a:ea typeface="Open Sans regular"/>
                <a:cs typeface="Arial"/>
              </a:rPr>
              <a:t>kan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dirty="0" err="1">
                <a:latin typeface="Open Sans regular"/>
                <a:ea typeface="Open Sans regular"/>
                <a:cs typeface="Arial"/>
              </a:rPr>
              <a:t>också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dirty="0" err="1">
                <a:latin typeface="Open Sans regular"/>
                <a:ea typeface="Open Sans regular"/>
                <a:cs typeface="Arial"/>
              </a:rPr>
              <a:t>gälla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b="1" dirty="0" err="1">
                <a:latin typeface="Open Sans regular"/>
                <a:ea typeface="Open Sans regular"/>
                <a:cs typeface="Arial"/>
              </a:rPr>
              <a:t>förebyggande</a:t>
            </a:r>
            <a:r>
              <a:rPr lang="en-GB" sz="2000" b="1" dirty="0">
                <a:latin typeface="Open Sans regular"/>
                <a:ea typeface="Open Sans regular"/>
                <a:cs typeface="Arial"/>
              </a:rPr>
              <a:t> </a:t>
            </a:r>
            <a:r>
              <a:rPr lang="en-GB" sz="2000" dirty="0" err="1">
                <a:latin typeface="Open Sans regular"/>
                <a:ea typeface="Open Sans regular"/>
                <a:cs typeface="Arial"/>
              </a:rPr>
              <a:t>åtgärder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, </a:t>
            </a:r>
            <a:r>
              <a:rPr lang="en-GB" sz="2000" dirty="0" err="1">
                <a:latin typeface="Open Sans regular"/>
                <a:ea typeface="Open Sans regular"/>
                <a:cs typeface="Arial"/>
              </a:rPr>
              <a:t>t.ex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. </a:t>
            </a:r>
            <a:r>
              <a:rPr lang="en-GB" sz="2000" dirty="0" err="1">
                <a:latin typeface="Open Sans regular"/>
                <a:ea typeface="Open Sans regular"/>
                <a:cs typeface="Arial"/>
              </a:rPr>
              <a:t>vaccinering</a:t>
            </a:r>
            <a:r>
              <a:rPr lang="en-GB" sz="2000" dirty="0">
                <a:latin typeface="Open Sans regular"/>
                <a:ea typeface="Open Sans regular"/>
                <a:cs typeface="Arial"/>
              </a:rPr>
              <a:t>.</a:t>
            </a:r>
          </a:p>
          <a:p>
            <a:endParaRPr lang="en-GB" sz="2000">
              <a:latin typeface="Arial"/>
              <a:ea typeface="Open Sans regular"/>
              <a:cs typeface="Arial"/>
            </a:endParaRPr>
          </a:p>
          <a:p>
            <a:r>
              <a:rPr lang="en-GB" sz="2000" dirty="0" err="1">
                <a:ea typeface="Open Sans regular"/>
                <a:cs typeface="Open Sans regular"/>
              </a:rPr>
              <a:t>När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åtgärdsplan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startas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skapas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lista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på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uppgifter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som</a:t>
            </a:r>
            <a:r>
              <a:rPr lang="en-GB" sz="2000" b="1" dirty="0">
                <a:ea typeface="Open Sans regular"/>
                <a:cs typeface="Open Sans regular"/>
              </a:rPr>
              <a:t> ska </a:t>
            </a:r>
            <a:r>
              <a:rPr lang="en-GB" sz="2000" b="1" dirty="0" err="1">
                <a:ea typeface="Open Sans regular"/>
                <a:cs typeface="Open Sans regular"/>
              </a:rPr>
              <a:t>göras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dirty="0" err="1">
                <a:ea typeface="Open Sans regular"/>
                <a:cs typeface="Open Sans regular"/>
              </a:rPr>
              <a:t>dag</a:t>
            </a:r>
            <a:r>
              <a:rPr lang="en-GB" sz="2000" dirty="0">
                <a:ea typeface="Open Sans regular"/>
                <a:cs typeface="Open Sans regular"/>
              </a:rPr>
              <a:t> för </a:t>
            </a:r>
            <a:r>
              <a:rPr lang="en-GB" sz="2000" dirty="0" err="1">
                <a:ea typeface="Open Sans regular"/>
                <a:cs typeface="Open Sans regular"/>
              </a:rPr>
              <a:t>dag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  <a:endParaRPr lang="en-GB" dirty="0"/>
          </a:p>
          <a:p>
            <a:endParaRPr lang="en-GB" sz="2000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Detta </a:t>
            </a:r>
            <a:r>
              <a:rPr lang="en-GB" sz="2000" b="1" dirty="0" err="1">
                <a:ea typeface="Open Sans regular"/>
                <a:cs typeface="Open Sans regular"/>
              </a:rPr>
              <a:t>dokumenteras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automatiskt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dirty="0" err="1">
                <a:ea typeface="Open Sans regular"/>
                <a:cs typeface="Open Sans regular"/>
              </a:rPr>
              <a:t>bl.a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  <a:r>
              <a:rPr lang="en-GB" sz="2000" dirty="0" err="1">
                <a:ea typeface="Open Sans regular"/>
                <a:cs typeface="Open Sans regular"/>
              </a:rPr>
              <a:t>klockslag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dirty="0" err="1">
                <a:ea typeface="Open Sans regular"/>
                <a:cs typeface="Open Sans regular"/>
              </a:rPr>
              <a:t>vem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gjorde</a:t>
            </a:r>
            <a:r>
              <a:rPr lang="en-GB" sz="2000" dirty="0">
                <a:ea typeface="Open Sans regular"/>
                <a:cs typeface="Open Sans regular"/>
              </a:rPr>
              <a:t> det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vilket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djur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endParaRPr lang="en-GB" sz="2000">
              <a:ea typeface="Open Sans regular"/>
              <a:cs typeface="Open Sans regular"/>
            </a:endParaRPr>
          </a:p>
          <a:p>
            <a:pPr marL="0" indent="0">
              <a:buNone/>
            </a:pPr>
            <a:endParaRPr lang="sv-SE" sz="2000">
              <a:ea typeface="Open Sans regular"/>
              <a:cs typeface="Open Sans regular"/>
            </a:endParaRPr>
          </a:p>
        </p:txBody>
      </p:sp>
      <p:pic>
        <p:nvPicPr>
          <p:cNvPr id="5" name="Bildobjekt 4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3F6D2AC6-313A-43C4-230D-12C9864E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34" r="293" b="-136"/>
          <a:stretch/>
        </p:blipFill>
        <p:spPr>
          <a:xfrm>
            <a:off x="7989838" y="585439"/>
            <a:ext cx="2875199" cy="59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ea typeface="Open Sans bold"/>
                <a:cs typeface="Open Sans bold"/>
              </a:rPr>
              <a:t>Skapa åtgärdsplaner i portalen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86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Skapa </a:t>
            </a:r>
            <a:r>
              <a:rPr lang="en-GB" err="1"/>
              <a:t>åtgärdsplaner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>
                <a:latin typeface="Open Sans bold"/>
                <a:ea typeface="Open Sans bold"/>
                <a:cs typeface="Open Sans bold"/>
              </a:rPr>
              <a:t>portalen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622279"/>
            <a:ext cx="4675407" cy="45591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 err="1">
                <a:ea typeface="Open Sans regular"/>
                <a:cs typeface="Open Sans regular"/>
              </a:rPr>
              <a:t>Åtgärdsplaner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kan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endast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skapas</a:t>
            </a:r>
            <a:r>
              <a:rPr lang="en-GB" sz="2000" dirty="0">
                <a:ea typeface="Open Sans regular"/>
                <a:cs typeface="Open Sans regular"/>
              </a:rPr>
              <a:t> I </a:t>
            </a:r>
            <a:r>
              <a:rPr lang="en-GB" sz="2000" b="1" dirty="0" err="1">
                <a:ea typeface="Open Sans regular"/>
                <a:cs typeface="Open Sans regular"/>
              </a:rPr>
              <a:t>Portalen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endParaRPr lang="en-GB" sz="2000">
              <a:ea typeface="Open Sans regular"/>
              <a:cs typeface="Open Sans regular"/>
            </a:endParaRPr>
          </a:p>
          <a:p>
            <a:r>
              <a:rPr lang="en-GB" sz="2000" dirty="0" err="1">
                <a:ea typeface="Open Sans regular"/>
                <a:cs typeface="Open Sans regular"/>
              </a:rPr>
              <a:t>Gå</a:t>
            </a:r>
            <a:r>
              <a:rPr lang="en-GB" sz="2000" dirty="0">
                <a:ea typeface="Open Sans regular"/>
                <a:cs typeface="Open Sans regular"/>
              </a:rPr>
              <a:t> till </a:t>
            </a:r>
            <a:r>
              <a:rPr lang="en-GB" sz="2000" b="1" dirty="0" err="1">
                <a:ea typeface="Open Sans regular"/>
                <a:cs typeface="Open Sans regular"/>
              </a:rPr>
              <a:t>Gårdsinstälningar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>
                <a:ea typeface="Open Sans regular"/>
                <a:cs typeface="Open Sans regular"/>
              </a:rPr>
              <a:t>&gt; </a:t>
            </a:r>
            <a:r>
              <a:rPr lang="en-GB" sz="2000" b="1" dirty="0" err="1">
                <a:ea typeface="Open Sans regular"/>
                <a:cs typeface="Open Sans regular"/>
              </a:rPr>
              <a:t>Åtgärder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>
                <a:ea typeface="Open Sans regular"/>
                <a:cs typeface="Open Sans regular"/>
              </a:rPr>
              <a:t>&gt;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den </a:t>
            </a:r>
            <a:r>
              <a:rPr lang="en-GB" sz="2000" b="1" dirty="0" err="1">
                <a:ea typeface="Open Sans regular"/>
                <a:cs typeface="Open Sans regular"/>
              </a:rPr>
              <a:t>Kategori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>
                <a:ea typeface="Open Sans regular"/>
                <a:cs typeface="Open Sans regular"/>
              </a:rPr>
              <a:t>du </a:t>
            </a:r>
            <a:r>
              <a:rPr lang="en-GB" sz="2000" dirty="0" err="1">
                <a:ea typeface="Open Sans regular"/>
                <a:cs typeface="Open Sans regular"/>
              </a:rPr>
              <a:t>vill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skapa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i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endParaRPr lang="en-GB" sz="2000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Klicka </a:t>
            </a:r>
            <a:r>
              <a:rPr lang="en-GB" sz="2000" dirty="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"</a:t>
            </a:r>
            <a:r>
              <a:rPr lang="en-GB" sz="2000" b="1" dirty="0">
                <a:ea typeface="Open Sans regular"/>
                <a:cs typeface="Open Sans regular"/>
              </a:rPr>
              <a:t>Skapa </a:t>
            </a:r>
            <a:r>
              <a:rPr lang="en-GB" sz="2000" b="1" dirty="0" err="1">
                <a:ea typeface="Open Sans regular"/>
                <a:cs typeface="Open Sans regular"/>
              </a:rPr>
              <a:t>åtgärdsplan</a:t>
            </a:r>
            <a:r>
              <a:rPr lang="en-GB" sz="2000" dirty="0">
                <a:ea typeface="Open Sans regular"/>
                <a:cs typeface="Open Sans regular"/>
              </a:rPr>
              <a:t>" </a:t>
            </a:r>
            <a:r>
              <a:rPr lang="en-GB" sz="2000" dirty="0" err="1">
                <a:ea typeface="Open Sans regular"/>
                <a:cs typeface="Open Sans regular"/>
              </a:rPr>
              <a:t>längst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ner</a:t>
            </a:r>
            <a:r>
              <a:rPr lang="en-GB" sz="2000" dirty="0">
                <a:ea typeface="Open Sans regular"/>
                <a:cs typeface="Open Sans regular"/>
              </a:rPr>
              <a:t> för </a:t>
            </a:r>
            <a:r>
              <a:rPr lang="en-GB" sz="2000" dirty="0" err="1">
                <a:ea typeface="Open Sans regular"/>
                <a:cs typeface="Open Sans regular"/>
              </a:rPr>
              <a:t>att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skapa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helt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ny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pPr marL="0" indent="0">
              <a:buNone/>
            </a:pPr>
            <a:endParaRPr lang="en-GB" sz="2000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...Eller </a:t>
            </a:r>
            <a:r>
              <a:rPr lang="en-GB" sz="2000" b="1" dirty="0">
                <a:ea typeface="Open Sans regular"/>
                <a:cs typeface="Open Sans regular"/>
              </a:rPr>
              <a:t>Skapa </a:t>
            </a:r>
            <a:r>
              <a:rPr lang="en-GB" sz="2000" b="1" dirty="0" err="1">
                <a:ea typeface="Open Sans regular"/>
                <a:cs typeface="Open Sans regular"/>
              </a:rPr>
              <a:t>kopia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>
                <a:ea typeface="Open Sans regular"/>
                <a:cs typeface="Open Sans regular"/>
              </a:rPr>
              <a:t>för </a:t>
            </a:r>
            <a:r>
              <a:rPr lang="en-GB" sz="2000" dirty="0" err="1">
                <a:ea typeface="Open Sans regular"/>
                <a:cs typeface="Open Sans regular"/>
              </a:rPr>
              <a:t>att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använda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befintlig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mall. </a:t>
            </a:r>
          </a:p>
          <a:p>
            <a:pPr marL="0" indent="0">
              <a:buNone/>
            </a:pPr>
            <a:endParaRPr lang="sv-SE" sz="2000">
              <a:ea typeface="Open Sans regular"/>
              <a:cs typeface="Open Sans regular"/>
            </a:endParaRP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5A2A9D1-44A4-7A4F-60B2-29F9202D1D2B}"/>
              </a:ext>
            </a:extLst>
          </p:cNvPr>
          <p:cNvCxnSpPr>
            <a:cxnSpLocks/>
          </p:cNvCxnSpPr>
          <p:nvPr/>
        </p:nvCxnSpPr>
        <p:spPr>
          <a:xfrm flipV="1">
            <a:off x="5141680" y="5544958"/>
            <a:ext cx="346135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A37BEF18-A9B6-53A3-7450-C3701D5D8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65" y="1623391"/>
            <a:ext cx="5637333" cy="4174436"/>
          </a:xfrm>
          <a:prstGeom prst="rect">
            <a:avLst/>
          </a:prstGeom>
        </p:spPr>
      </p:pic>
      <p:pic>
        <p:nvPicPr>
          <p:cNvPr id="8" name="Bildobjekt 7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C75B5C66-E4AF-21A5-34B5-07CF463BA9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" r="5449" b="-893"/>
          <a:stretch/>
        </p:blipFill>
        <p:spPr>
          <a:xfrm>
            <a:off x="8420568" y="5553309"/>
            <a:ext cx="2674764" cy="10296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048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Skapa </a:t>
            </a:r>
            <a:r>
              <a:rPr lang="en-GB" dirty="0" err="1"/>
              <a:t>åtgärdsplaner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portalen</a:t>
            </a:r>
            <a:r>
              <a:rPr lang="en-GB" dirty="0">
                <a:latin typeface="Open Sans bold"/>
                <a:ea typeface="Open Sans bold"/>
                <a:cs typeface="Open Sans bold"/>
              </a:rPr>
              <a:t>: </a:t>
            </a:r>
            <a:r>
              <a:rPr lang="en-GB" dirty="0" err="1">
                <a:latin typeface="Open Sans bold"/>
                <a:ea typeface="Open Sans bold"/>
                <a:cs typeface="Open Sans bold"/>
              </a:rPr>
              <a:t>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795678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dirty="0" err="1">
                <a:ea typeface="Open Sans regular"/>
                <a:cs typeface="Open Sans regular"/>
              </a:rPr>
              <a:t>Så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här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kan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exempelvis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</a:t>
            </a:r>
            <a:r>
              <a:rPr lang="en-GB" sz="2000" dirty="0">
                <a:ea typeface="Open Sans regular"/>
                <a:cs typeface="Open Sans regular"/>
              </a:rPr>
              <a:t> se </a:t>
            </a:r>
            <a:r>
              <a:rPr lang="en-GB" sz="2000" dirty="0" err="1">
                <a:ea typeface="Open Sans regular"/>
                <a:cs typeface="Open Sans regular"/>
              </a:rPr>
              <a:t>ut</a:t>
            </a:r>
            <a:r>
              <a:rPr lang="en-GB" sz="2000" dirty="0">
                <a:ea typeface="Open Sans regular"/>
                <a:cs typeface="Open Sans regular"/>
              </a:rPr>
              <a:t>:</a:t>
            </a:r>
            <a:endParaRPr lang="en-GB" sz="2000" b="1" dirty="0">
              <a:ea typeface="Open Sans regular"/>
              <a:cs typeface="Open Sans regular"/>
            </a:endParaRPr>
          </a:p>
          <a:p>
            <a:pPr marL="0" indent="0">
              <a:buNone/>
            </a:pPr>
            <a:endParaRPr lang="en-GB" sz="2000" dirty="0">
              <a:ea typeface="Open Sans regular"/>
              <a:cs typeface="Open Sans regular"/>
            </a:endParaRPr>
          </a:p>
          <a:p>
            <a:pPr marL="0" indent="0">
              <a:buNone/>
            </a:pPr>
            <a:r>
              <a:rPr lang="en-GB" sz="2000" dirty="0">
                <a:ea typeface="Open Sans regular"/>
                <a:cs typeface="Open Sans regular"/>
              </a:rPr>
              <a:t>Dag 1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sz="2000" dirty="0" err="1">
                <a:ea typeface="Open Sans regular"/>
                <a:cs typeface="Open Sans regular"/>
              </a:rPr>
              <a:t>Penovet</a:t>
            </a:r>
            <a:r>
              <a:rPr lang="en-GB" sz="2000" dirty="0">
                <a:ea typeface="Open Sans regular"/>
                <a:cs typeface="Open Sans regular"/>
              </a:rPr>
              <a:t> - Morgon</a:t>
            </a:r>
            <a:endParaRPr lang="en-GB" sz="2000" dirty="0" err="1">
              <a:ea typeface="Open Sans regular"/>
              <a:cs typeface="Open Sans regular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2000" dirty="0" err="1">
                <a:ea typeface="Open Sans regular"/>
                <a:cs typeface="Open Sans regular"/>
              </a:rPr>
              <a:t>Smärtlindring</a:t>
            </a:r>
            <a:r>
              <a:rPr lang="en-GB" sz="2000" dirty="0">
                <a:ea typeface="Open Sans regular"/>
                <a:cs typeface="Open Sans regular"/>
              </a:rPr>
              <a:t> Metacam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sz="2000" dirty="0" err="1">
                <a:ea typeface="Open Sans regular"/>
                <a:cs typeface="Open Sans regular"/>
              </a:rPr>
              <a:t>Penovet</a:t>
            </a:r>
            <a:r>
              <a:rPr lang="en-GB" sz="2000" dirty="0">
                <a:ea typeface="Open Sans regular"/>
                <a:cs typeface="Open Sans regular"/>
              </a:rPr>
              <a:t> - </a:t>
            </a:r>
            <a:r>
              <a:rPr lang="en-GB" sz="2000" dirty="0" err="1">
                <a:ea typeface="Open Sans regular"/>
                <a:cs typeface="Open Sans regular"/>
              </a:rPr>
              <a:t>Kväll</a:t>
            </a:r>
          </a:p>
          <a:p>
            <a:pPr>
              <a:buFont typeface="Calibri" panose="020B0604020202020204" pitchFamily="34" charset="0"/>
              <a:buChar char="-"/>
            </a:pPr>
            <a:endParaRPr lang="en-GB" sz="2000" dirty="0">
              <a:ea typeface="Open Sans regular"/>
              <a:cs typeface="Open Sans regular"/>
            </a:endParaRPr>
          </a:p>
          <a:p>
            <a:pPr marL="0" indent="0">
              <a:buNone/>
            </a:pPr>
            <a:r>
              <a:rPr lang="en-GB" sz="2000" dirty="0">
                <a:ea typeface="Open Sans regular"/>
                <a:cs typeface="Open Sans regular"/>
              </a:rPr>
              <a:t>Dag 2 till 5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sz="2000" dirty="0" err="1">
                <a:ea typeface="+mn-lt"/>
                <a:cs typeface="+mn-lt"/>
              </a:rPr>
              <a:t>Penovet</a:t>
            </a:r>
            <a:r>
              <a:rPr lang="en-GB" sz="2000" dirty="0">
                <a:ea typeface="+mn-lt"/>
                <a:cs typeface="+mn-lt"/>
              </a:rPr>
              <a:t> - Morgon</a:t>
            </a:r>
            <a:endParaRPr lang="en-GB" sz="2000" dirty="0">
              <a:ea typeface="Open Sans regular"/>
              <a:cs typeface="Open Sans regular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2000" dirty="0" err="1">
                <a:ea typeface="+mn-lt"/>
                <a:cs typeface="+mn-lt"/>
              </a:rPr>
              <a:t>Penovet</a:t>
            </a:r>
            <a:r>
              <a:rPr lang="en-GB" sz="2000" dirty="0">
                <a:ea typeface="+mn-lt"/>
                <a:cs typeface="+mn-lt"/>
              </a:rPr>
              <a:t> - </a:t>
            </a:r>
            <a:r>
              <a:rPr lang="en-GB" sz="2000" dirty="0" err="1">
                <a:ea typeface="+mn-lt"/>
                <a:cs typeface="+mn-lt"/>
              </a:rPr>
              <a:t>Kväll</a:t>
            </a:r>
            <a:endParaRPr lang="en-GB" sz="2000" dirty="0" err="1">
              <a:ea typeface="Open Sans regular"/>
              <a:cs typeface="Open Sans regular"/>
            </a:endParaRPr>
          </a:p>
          <a:p>
            <a:pPr marL="0" indent="0">
              <a:buNone/>
            </a:pPr>
            <a:endParaRPr lang="en-GB" sz="2000" dirty="0">
              <a:ea typeface="Open Sans regular"/>
              <a:cs typeface="Open Sans regular"/>
            </a:endParaRPr>
          </a:p>
          <a:p>
            <a:pPr marL="0" indent="0">
              <a:buNone/>
            </a:pPr>
            <a:r>
              <a:rPr lang="en-GB" sz="2000" dirty="0">
                <a:ea typeface="Open Sans regular"/>
                <a:cs typeface="Open Sans regular"/>
              </a:rPr>
              <a:t>Dag 15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sz="2000" dirty="0" err="1">
                <a:ea typeface="Open Sans regular"/>
                <a:cs typeface="Open Sans regular"/>
              </a:rPr>
              <a:t>Uppföljning</a:t>
            </a:r>
            <a:endParaRPr lang="en-GB" sz="2000" dirty="0">
              <a:ea typeface="Open Sans regular"/>
              <a:cs typeface="Open Sans regular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GB" sz="2000" dirty="0">
              <a:ea typeface="Open Sans regular"/>
              <a:cs typeface="Open Sans regular"/>
            </a:endParaRPr>
          </a:p>
        </p:txBody>
      </p:sp>
      <p:pic>
        <p:nvPicPr>
          <p:cNvPr id="6" name="Bildobjekt 5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2D071631-F5EF-C992-021B-08749E66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5" t="6292" r="-157" b="8873"/>
          <a:stretch/>
        </p:blipFill>
        <p:spPr>
          <a:xfrm>
            <a:off x="6096000" y="1591537"/>
            <a:ext cx="4823892" cy="45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3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Skapa </a:t>
            </a:r>
            <a:r>
              <a:rPr lang="en-GB" err="1"/>
              <a:t>åtgärdsplaner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>
                <a:latin typeface="Open Sans bold"/>
                <a:ea typeface="Open Sans bold"/>
                <a:cs typeface="Open Sans bold"/>
              </a:rPr>
              <a:t>portalen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730630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 err="1">
                <a:ea typeface="Open Sans regular"/>
                <a:cs typeface="Open Sans regular"/>
              </a:rPr>
              <a:t>Åtgärden</a:t>
            </a:r>
            <a:r>
              <a:rPr lang="en-GB" sz="2000" dirty="0">
                <a:ea typeface="Open Sans regular"/>
                <a:cs typeface="Open Sans regular"/>
              </a:rPr>
              <a:t> ska ha </a:t>
            </a:r>
            <a:r>
              <a:rPr lang="en-GB" sz="2000" b="1" dirty="0" err="1">
                <a:ea typeface="Open Sans regular"/>
                <a:cs typeface="Open Sans regular"/>
              </a:rPr>
              <a:t>namn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beskrivning</a:t>
            </a:r>
            <a:endParaRPr lang="en-GB" sz="2000" b="1" dirty="0">
              <a:ea typeface="Open Sans regular"/>
              <a:cs typeface="Open Sans regular"/>
            </a:endParaRPr>
          </a:p>
          <a:p>
            <a:endParaRPr lang="en-GB" sz="2000">
              <a:ea typeface="Open Sans regular"/>
              <a:cs typeface="Open Sans regular"/>
            </a:endParaRPr>
          </a:p>
          <a:p>
            <a:r>
              <a:rPr lang="en-GB" sz="2000" b="1" dirty="0" err="1">
                <a:ea typeface="Open Sans regular"/>
                <a:cs typeface="Open Sans regular"/>
              </a:rPr>
              <a:t>Länka</a:t>
            </a:r>
            <a:r>
              <a:rPr lang="en-GB" sz="2000" b="1" dirty="0">
                <a:ea typeface="Open Sans regular"/>
                <a:cs typeface="Open Sans regular"/>
              </a:rPr>
              <a:t> till </a:t>
            </a:r>
            <a:r>
              <a:rPr lang="en-GB" sz="2000" b="1" dirty="0" err="1">
                <a:ea typeface="Open Sans regular"/>
                <a:cs typeface="Open Sans regular"/>
              </a:rPr>
              <a:t>symtom</a:t>
            </a:r>
            <a:r>
              <a:rPr lang="en-GB" sz="2000" dirty="0">
                <a:ea typeface="Open Sans regular"/>
                <a:cs typeface="Open Sans regular"/>
              </a:rPr>
              <a:t>. Detta </a:t>
            </a:r>
            <a:r>
              <a:rPr lang="en-GB" sz="2000" dirty="0" err="1">
                <a:ea typeface="Open Sans regular"/>
                <a:cs typeface="Open Sans regular"/>
              </a:rPr>
              <a:t>gör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att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åtgärden</a:t>
            </a:r>
            <a:r>
              <a:rPr lang="en-GB" sz="2000" dirty="0">
                <a:ea typeface="Open Sans regular"/>
                <a:cs typeface="Open Sans regular"/>
              </a:rPr>
              <a:t> rekommenderas </a:t>
            </a:r>
            <a:r>
              <a:rPr lang="en-GB" sz="2000" dirty="0" err="1">
                <a:ea typeface="Open Sans regular"/>
                <a:cs typeface="Open Sans regular"/>
              </a:rPr>
              <a:t>när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djuret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har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symtomet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endParaRPr lang="en-GB" sz="2000">
              <a:ea typeface="Open Sans regular"/>
              <a:cs typeface="Open Sans regular"/>
            </a:endParaRPr>
          </a:p>
          <a:p>
            <a:r>
              <a:rPr lang="en-GB" sz="2000" b="1" dirty="0" err="1">
                <a:ea typeface="Open Sans regular"/>
                <a:cs typeface="Open Sans regular"/>
              </a:rPr>
              <a:t>Fyll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i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dag</a:t>
            </a:r>
            <a:r>
              <a:rPr lang="en-GB" sz="2000" dirty="0">
                <a:ea typeface="Open Sans regular"/>
                <a:cs typeface="Open Sans regular"/>
              </a:rPr>
              <a:t>. Dag 1 = </a:t>
            </a:r>
            <a:r>
              <a:rPr lang="en-GB" sz="2000" dirty="0" err="1">
                <a:ea typeface="Open Sans regular"/>
                <a:cs typeface="Open Sans regular"/>
              </a:rPr>
              <a:t>dagen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åtgärdsplanen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startas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</a:p>
          <a:p>
            <a:endParaRPr lang="en-GB" sz="2000">
              <a:ea typeface="Open Sans regular"/>
              <a:cs typeface="Open Sans regular"/>
            </a:endParaRPr>
          </a:p>
          <a:p>
            <a:r>
              <a:rPr lang="en-GB" sz="2000" dirty="0" err="1">
                <a:ea typeface="Open Sans regular"/>
                <a:cs typeface="Open Sans regular"/>
              </a:rPr>
              <a:t>Fyll</a:t>
            </a:r>
            <a:r>
              <a:rPr lang="en-GB" sz="2000" dirty="0">
                <a:ea typeface="Open Sans regular"/>
                <a:cs typeface="Open Sans regular"/>
              </a:rPr>
              <a:t> I </a:t>
            </a:r>
            <a:r>
              <a:rPr lang="en-GB" sz="2000" b="1" dirty="0" err="1">
                <a:ea typeface="Open Sans regular"/>
                <a:cs typeface="Open Sans regular"/>
              </a:rPr>
              <a:t>uppgift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eventuell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instruktion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</a:p>
          <a:p>
            <a:endParaRPr lang="en-GB" sz="2000">
              <a:ea typeface="Open Sans regular"/>
              <a:cs typeface="Open Sans regular"/>
            </a:endParaRPr>
          </a:p>
          <a:p>
            <a:r>
              <a:rPr lang="en-GB" sz="2000" dirty="0">
                <a:ea typeface="Open Sans regular"/>
                <a:cs typeface="Open Sans regular"/>
              </a:rPr>
              <a:t>Det </a:t>
            </a:r>
            <a:r>
              <a:rPr lang="en-GB" sz="2000" dirty="0" err="1">
                <a:ea typeface="Open Sans regular"/>
                <a:cs typeface="Open Sans regular"/>
              </a:rPr>
              <a:t>är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möjligt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att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lägga</a:t>
            </a:r>
            <a:r>
              <a:rPr lang="en-GB" sz="2000" dirty="0">
                <a:ea typeface="Open Sans regular"/>
                <a:cs typeface="Open Sans regular"/>
              </a:rPr>
              <a:t> till </a:t>
            </a:r>
            <a:r>
              <a:rPr lang="en-GB" sz="2000" b="1" dirty="0" err="1">
                <a:ea typeface="Open Sans regular"/>
                <a:cs typeface="Open Sans regular"/>
              </a:rPr>
              <a:t>fler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uppgifter</a:t>
            </a:r>
            <a:r>
              <a:rPr lang="en-GB" sz="2000" b="1" dirty="0">
                <a:ea typeface="Open Sans regular"/>
                <a:cs typeface="Open Sans regular"/>
              </a:rPr>
              <a:t> per </a:t>
            </a:r>
            <a:r>
              <a:rPr lang="en-GB" sz="2000" b="1" dirty="0" err="1">
                <a:ea typeface="Open Sans regular"/>
                <a:cs typeface="Open Sans regular"/>
              </a:rPr>
              <a:t>dag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fler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dagar</a:t>
            </a:r>
            <a:r>
              <a:rPr lang="en-GB" sz="2000" b="1" dirty="0">
                <a:ea typeface="Open Sans regular"/>
                <a:cs typeface="Open Sans regular"/>
              </a:rPr>
              <a:t>.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5A2A9D1-44A4-7A4F-60B2-29F9202D1D2B}"/>
              </a:ext>
            </a:extLst>
          </p:cNvPr>
          <p:cNvCxnSpPr>
            <a:cxnSpLocks/>
          </p:cNvCxnSpPr>
          <p:nvPr/>
        </p:nvCxnSpPr>
        <p:spPr>
          <a:xfrm flipV="1">
            <a:off x="5542781" y="3114703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2D071631-F5EF-C992-021B-08749E66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5" t="6292" r="-157" b="8873"/>
          <a:stretch/>
        </p:blipFill>
        <p:spPr>
          <a:xfrm>
            <a:off x="6096000" y="1371275"/>
            <a:ext cx="4823892" cy="4593517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B293952-B02F-B0B9-8C07-41240E511AC8}"/>
              </a:ext>
            </a:extLst>
          </p:cNvPr>
          <p:cNvCxnSpPr>
            <a:cxnSpLocks/>
          </p:cNvCxnSpPr>
          <p:nvPr/>
        </p:nvCxnSpPr>
        <p:spPr>
          <a:xfrm flipV="1">
            <a:off x="5542780" y="3710015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7E9B97C-BEC0-138D-5E71-7F2779CAACB4}"/>
              </a:ext>
            </a:extLst>
          </p:cNvPr>
          <p:cNvCxnSpPr>
            <a:cxnSpLocks/>
          </p:cNvCxnSpPr>
          <p:nvPr/>
        </p:nvCxnSpPr>
        <p:spPr>
          <a:xfrm flipV="1">
            <a:off x="5542780" y="4210078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86A15AE-2CB4-26FB-1541-0CD2F86B1A73}"/>
              </a:ext>
            </a:extLst>
          </p:cNvPr>
          <p:cNvCxnSpPr>
            <a:cxnSpLocks/>
          </p:cNvCxnSpPr>
          <p:nvPr/>
        </p:nvCxnSpPr>
        <p:spPr>
          <a:xfrm flipV="1">
            <a:off x="5542780" y="5305452"/>
            <a:ext cx="50411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En bild som visar text, skärmbild, Teckensnitt, Rektangel&#10;&#10;Automatiskt genererad beskrivning">
            <a:extLst>
              <a:ext uri="{FF2B5EF4-FFF2-40B4-BE49-F238E27FC236}">
                <a16:creationId xmlns:a16="http://schemas.microsoft.com/office/drawing/2014/main" id="{3BA33EE8-B5EA-2119-1C3B-C3DCD2E366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26" t="4942" r="37014" b="12155"/>
          <a:stretch/>
        </p:blipFill>
        <p:spPr>
          <a:xfrm>
            <a:off x="8503444" y="5364293"/>
            <a:ext cx="2528222" cy="12607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407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Skapa </a:t>
            </a:r>
            <a:r>
              <a:rPr lang="en-GB" err="1"/>
              <a:t>åtgärdsplaner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>
                <a:latin typeface="Open Sans bold"/>
                <a:ea typeface="Open Sans bold"/>
                <a:cs typeface="Open Sans bold"/>
              </a:rPr>
              <a:t>portalen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6998043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ea typeface="Open Sans regular"/>
                <a:cs typeface="Open Sans regular"/>
              </a:rPr>
              <a:t>Tips! Det </a:t>
            </a:r>
            <a:r>
              <a:rPr lang="en-GB" sz="2000" dirty="0" err="1">
                <a:ea typeface="Open Sans regular"/>
                <a:cs typeface="Open Sans regular"/>
              </a:rPr>
              <a:t>är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smidigt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att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kopiera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en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dag</a:t>
            </a:r>
            <a:r>
              <a:rPr lang="en-GB" sz="2000" dirty="0">
                <a:ea typeface="Open Sans regular"/>
                <a:cs typeface="Open Sans regular"/>
              </a:rPr>
              <a:t> om </a:t>
            </a:r>
            <a:r>
              <a:rPr lang="en-GB" sz="2000" dirty="0" err="1">
                <a:ea typeface="Open Sans regular"/>
                <a:cs typeface="Open Sans regular"/>
              </a:rPr>
              <a:t>kommande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dagar</a:t>
            </a:r>
            <a:r>
              <a:rPr lang="en-GB" sz="2000" dirty="0">
                <a:ea typeface="Open Sans regular"/>
                <a:cs typeface="Open Sans regular"/>
              </a:rPr>
              <a:t> ska se </a:t>
            </a:r>
            <a:r>
              <a:rPr lang="en-GB" sz="2000" dirty="0" err="1">
                <a:ea typeface="Open Sans regular"/>
                <a:cs typeface="Open Sans regular"/>
              </a:rPr>
              <a:t>liknande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ut.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</a:p>
        </p:txBody>
      </p:sp>
      <p:pic>
        <p:nvPicPr>
          <p:cNvPr id="4" name="Bildobjekt 3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B94EC204-551B-B08F-9F3B-D976BA29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02" r="138" b="341"/>
          <a:stretch/>
        </p:blipFill>
        <p:spPr>
          <a:xfrm>
            <a:off x="1114426" y="2555081"/>
            <a:ext cx="8617750" cy="32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9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gricam">
      <a:dk1>
        <a:srgbClr val="000000"/>
      </a:dk1>
      <a:lt1>
        <a:srgbClr val="FFFFFF"/>
      </a:lt1>
      <a:dk2>
        <a:srgbClr val="009D59"/>
      </a:dk2>
      <a:lt2>
        <a:srgbClr val="E7E6E6"/>
      </a:lt2>
      <a:accent1>
        <a:srgbClr val="3C3E3E"/>
      </a:accent1>
      <a:accent2>
        <a:srgbClr val="00836E"/>
      </a:accent2>
      <a:accent3>
        <a:srgbClr val="009D59"/>
      </a:accent3>
      <a:accent4>
        <a:srgbClr val="367783"/>
      </a:accent4>
      <a:accent5>
        <a:srgbClr val="53B3AB"/>
      </a:accent5>
      <a:accent6>
        <a:srgbClr val="E96014"/>
      </a:accent6>
      <a:hlink>
        <a:srgbClr val="3C3E3E"/>
      </a:hlink>
      <a:folHlink>
        <a:srgbClr val="3C3E3E"/>
      </a:folHlink>
    </a:clrScheme>
    <a:fontScheme name="Open Sans">
      <a:majorFont>
        <a:latin typeface="Open Sans bold"/>
        <a:ea typeface=""/>
        <a:cs typeface=""/>
      </a:majorFont>
      <a:minorFont>
        <a:latin typeface="Open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E876C99-4729-304E-BF1A-793652E8A353}" vid="{E0FAB7D7-3082-4246-8C8C-92CD7F005C8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38980201EF040A91E65498C0A48F9" ma:contentTypeVersion="15" ma:contentTypeDescription="Skapa ett nytt dokument." ma:contentTypeScope="" ma:versionID="53e514dd2d119c3474d5cda4e051bc1f">
  <xsd:schema xmlns:xsd="http://www.w3.org/2001/XMLSchema" xmlns:xs="http://www.w3.org/2001/XMLSchema" xmlns:p="http://schemas.microsoft.com/office/2006/metadata/properties" xmlns:ns2="c8bfd664-f37e-4026-a8f4-a178484dd99e" xmlns:ns3="d587d139-6558-407e-9867-a059a94de677" targetNamespace="http://schemas.microsoft.com/office/2006/metadata/properties" ma:root="true" ma:fieldsID="2e4e85d466b38d28a3a447e81bae4ac5" ns2:_="" ns3:_="">
    <xsd:import namespace="c8bfd664-f37e-4026-a8f4-a178484dd99e"/>
    <xsd:import namespace="d587d139-6558-407e-9867-a059a94de6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fd664-f37e-4026-a8f4-a178484dd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f3907a41-a53b-46b0-815c-31d6d98c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7d139-6558-407e-9867-a059a94de67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2dbb17f-6639-4278-98b9-e563190ba4e8}" ma:internalName="TaxCatchAll" ma:showField="CatchAllData" ma:web="d587d139-6558-407e-9867-a059a94de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bfd664-f37e-4026-a8f4-a178484dd99e">
      <Terms xmlns="http://schemas.microsoft.com/office/infopath/2007/PartnerControls"/>
    </lcf76f155ced4ddcb4097134ff3c332f>
    <TaxCatchAll xmlns="d587d139-6558-407e-9867-a059a94de677" xsi:nil="true"/>
    <SharedWithUsers xmlns="d587d139-6558-407e-9867-a059a94de677">
      <UserInfo>
        <DisplayName>Amanda Segervall</DisplayName>
        <AccountId>41</AccountId>
        <AccountType/>
      </UserInfo>
      <UserInfo>
        <DisplayName>Victor Stern</DisplayName>
        <AccountId>32</AccountId>
        <AccountType/>
      </UserInfo>
      <UserInfo>
        <DisplayName>Elin Johansson</DisplayName>
        <AccountId>54</AccountId>
        <AccountType/>
      </UserInfo>
      <UserInfo>
        <DisplayName>Emelie Thorén</DisplayName>
        <AccountId>35</AccountId>
        <AccountType/>
      </UserInfo>
      <UserInfo>
        <DisplayName>Lisa Armerö</DisplayName>
        <AccountId>37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15669C4-6A00-4F6D-8958-B16E8F6FC7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76950-2642-4027-BF7E-42D814FBBF3B}">
  <ds:schemaRefs>
    <ds:schemaRef ds:uri="c8bfd664-f37e-4026-a8f4-a178484dd99e"/>
    <ds:schemaRef ds:uri="d587d139-6558-407e-9867-a059a94de6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0A4DE5-C43A-43DF-99D0-BE8F688212EE}">
  <ds:schemaRefs>
    <ds:schemaRef ds:uri="09fe3e40-313f-43ff-8a91-1f9158d0d553"/>
    <ds:schemaRef ds:uri="7b080248-9250-46b7-a380-fbc1d22a8948"/>
    <ds:schemaRef ds:uri="c8bfd664-f37e-4026-a8f4-a178484dd99e"/>
    <ds:schemaRef ds:uri="d587d139-6558-407e-9867-a059a94de6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PP-mall</Template>
  <Application>Microsoft Office PowerPoint</Application>
  <PresentationFormat>Bredbild</PresentationFormat>
  <Slides>22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Åtgärdsplaner</vt:lpstr>
      <vt:lpstr>Innehållsförteckning</vt:lpstr>
      <vt:lpstr>Vad åtgärdsplaner används till</vt:lpstr>
      <vt:lpstr>Vad åtgärdsplaner används till</vt:lpstr>
      <vt:lpstr>Skapa åtgärdsplaner i portalen</vt:lpstr>
      <vt:lpstr>Skapa åtgärdsplaner i portalen</vt:lpstr>
      <vt:lpstr>Skapa åtgärdsplaner i portalen: Exempel</vt:lpstr>
      <vt:lpstr>Skapa åtgärdsplaner i portalen</vt:lpstr>
      <vt:lpstr>Skapa åtgärdsplaner i portalen</vt:lpstr>
      <vt:lpstr>Starta en åtgärd i appen</vt:lpstr>
      <vt:lpstr>Starta en åtgärd i appen</vt:lpstr>
      <vt:lpstr>Bocka av uppgifter</vt:lpstr>
      <vt:lpstr>Bocka av uppgifter</vt:lpstr>
      <vt:lpstr>Avbryt eller byt åtgärdsplan</vt:lpstr>
      <vt:lpstr>Avbryt eller byt åtgärdsplan</vt:lpstr>
      <vt:lpstr>Historik på djuret</vt:lpstr>
      <vt:lpstr>Historik på djuret</vt:lpstr>
      <vt:lpstr>Ladda ner all behandlingshistorik</vt:lpstr>
      <vt:lpstr>Ladda ner all behandlingshistorik</vt:lpstr>
      <vt:lpstr>Sammanfattning</vt:lpstr>
      <vt:lpstr>Mer info på Agricams Kunskapsbank</vt:lpstr>
      <vt:lpstr>Behöver du hjälp?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Juverhälsa   Har du lyft gårdens juverhälsa till nästa nivå?  Om inte, vad saknas för att du ska göra det?</dc:title>
  <dc:creator>Sofia Gunnarsson</dc:creator>
  <cp:revision>328</cp:revision>
  <cp:lastPrinted>2023-11-30T15:03:12Z</cp:lastPrinted>
  <dcterms:created xsi:type="dcterms:W3CDTF">2022-09-27T13:20:12Z</dcterms:created>
  <dcterms:modified xsi:type="dcterms:W3CDTF">2024-12-13T13:58:12Z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0x0101007D138980201EF040A91E65498C0A48F9</vt:lpwstr>
  </property>
  <property fmtid="{D5CDD505-2E9C-101B-9397-08002B2CF9AE}" pid="4" name="Order">
    <vt:r8>316300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