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4454" r:id="rId5"/>
    <p:sldId id="4469" r:id="rId6"/>
    <p:sldId id="4477" r:id="rId7"/>
    <p:sldId id="4456" r:id="rId8"/>
    <p:sldId id="4478" r:id="rId9"/>
    <p:sldId id="4476" r:id="rId10"/>
    <p:sldId id="4474" r:id="rId11"/>
    <p:sldId id="4479" r:id="rId12"/>
    <p:sldId id="4470" r:id="rId13"/>
    <p:sldId id="4480" r:id="rId14"/>
    <p:sldId id="4475" r:id="rId15"/>
    <p:sldId id="4481" r:id="rId16"/>
    <p:sldId id="4471" r:id="rId17"/>
    <p:sldId id="4482" r:id="rId18"/>
    <p:sldId id="4473" r:id="rId19"/>
    <p:sldId id="4483" r:id="rId20"/>
    <p:sldId id="4420" r:id="rId21"/>
    <p:sldId id="4419" r:id="rId22"/>
  </p:sldIdLst>
  <p:sldSz cx="12192000" cy="6858000"/>
  <p:notesSz cx="7099300" cy="93853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621A12-6657-A828-DB25-82233CE23DE7}" name="Lisa Widerberg" initials="LW" userId="S::lisa.widerberg@agricam.se::ededcea0-2478-4bce-a7e8-01e9b65a2b5e" providerId="AD"/>
  <p188:author id="{2F08ACA9-1E28-56EF-BD73-2261B52246C8}" name="Carina Stolt" initials="CS" userId="S::carina.stolt@agricam.se::9e669c04-1a9f-48c3-95a1-c709c94fefc8" providerId="AD"/>
  <p188:author id="{A006D4F5-0492-1EE6-A623-124B3E9EA540}" name="Erika Anderskär" initials="EA" userId="S::erika.anderskar@agricam.se::044997e6-c884-48dd-bfa4-956453a8898d" providerId="AD"/>
  <p188:author id="{CA9C86F9-8E6B-C23A-1686-48C798C97CB3}" name="David Van Gheel" initials="DG" userId="S::david.gheel@agricam.se::c3cf0d91-a83b-47f2-8b2b-f0c032e8e7f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2B10D8-ADFF-D881-904E-3B19BDB3770B}" v="2500" dt="2024-11-06T12:55:38.605"/>
    <p1510:client id="{A7154969-3EF6-2602-B96F-983AC6B61692}" v="453" dt="2024-11-04T12:56: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83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19E22E82-D495-7248-962B-A9C074BCD8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CBA8025-2FB3-EA4F-90EA-26432C0B32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4FF26F68-85E5-564F-BA68-724A9C9B0D44}" type="datetimeFigureOut">
              <a:rPr lang="sv-SE" smtClean="0"/>
              <a:t>2024-11-22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1897408-E0C1-444E-9DA0-61AAFDA12F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5E6122A-965E-4A40-8843-F5D48709C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4848B337-9A60-0443-9357-614FD352AF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22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DFCCAA19-E581-44B0-B2C5-636C98727B91}" type="datetimeFigureOut">
              <a:rPr lang="sv-SE" smtClean="0"/>
              <a:t>2024-11-22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BA9DC774-9A3B-485A-B06D-0D2692A182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048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0DF3F-8328-4666-ABA7-B27FF7D67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1818" y="2235200"/>
            <a:ext cx="9144000" cy="2387600"/>
          </a:xfrm>
        </p:spPr>
        <p:txBody>
          <a:bodyPr anchor="ctr">
            <a:no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DF8DF22-327F-44D7-A269-C109156BA4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3576" y="2208306"/>
            <a:ext cx="491905" cy="2387601"/>
          </a:xfrm>
          <a:prstGeom prst="rect">
            <a:avLst/>
          </a:prstGeom>
        </p:spPr>
      </p:pic>
      <p:pic>
        <p:nvPicPr>
          <p:cNvPr id="6" name="Bildobjekt 5" descr="En bild som visar tecken, ritning&#10;&#10;Automatiskt genererad beskrivning">
            <a:extLst>
              <a:ext uri="{FF2B5EF4-FFF2-40B4-BE49-F238E27FC236}">
                <a16:creationId xmlns:a16="http://schemas.microsoft.com/office/drawing/2014/main" id="{D0A161E4-9073-5B46-9CF9-C59B5A3C34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806" y="5587040"/>
            <a:ext cx="2872388" cy="70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03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C1DC9-A529-4258-84B3-3E225B43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303290"/>
            <a:ext cx="3926878" cy="1147441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012FE16-57AA-45BC-B8EA-24C5DFF0F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3412" y="303290"/>
            <a:ext cx="5694926" cy="57005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C24A36C4-B09D-48E5-BC74-44AE9C4B57AA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6080" y="1600201"/>
            <a:ext cx="3932237" cy="440365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32180821-AC43-BD40-9BCF-BB7959BAC39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DBAF89-8997-1040-8EED-05C5A583447E}" type="datetime1">
              <a:rPr lang="sv-SE" smtClean="0"/>
              <a:t>2024-11-22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5F1E5317-C706-E743-AB13-05631130762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8C6FFF60-9611-5D49-AED7-FB8B3C39176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106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Bakgr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2">
            <a:extLst>
              <a:ext uri="{FF2B5EF4-FFF2-40B4-BE49-F238E27FC236}">
                <a16:creationId xmlns:a16="http://schemas.microsoft.com/office/drawing/2014/main" id="{C30219C7-36C5-4541-BD68-DE62C33F218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0"/>
            <a:ext cx="12191999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CEB087-D8DF-4DFD-B503-86EBD88E89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02" y="4372824"/>
            <a:ext cx="5834031" cy="1888692"/>
          </a:xfrm>
        </p:spPr>
        <p:txBody>
          <a:bodyPr/>
          <a:lstStyle>
            <a:lvl1pPr>
              <a:defRPr b="0"/>
            </a:lvl1pPr>
          </a:lstStyle>
          <a:p>
            <a:r>
              <a:rPr lang="sv-SE"/>
              <a:t>Placera text på en yta av bilden som är jämn och gör att texten står ut och är tydlig.</a:t>
            </a:r>
          </a:p>
        </p:txBody>
      </p:sp>
    </p:spTree>
    <p:extLst>
      <p:ext uri="{BB962C8B-B14F-4D97-AF65-F5344CB8AC3E}">
        <p14:creationId xmlns:p14="http://schemas.microsoft.com/office/powerpoint/2010/main" val="989587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organ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DAB3D163-87F9-FB4A-A06D-017576DF68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783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1470F974-9824-E940-B662-B8F81BB7EB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7577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5" name="Platshållare för bild 6">
            <a:extLst>
              <a:ext uri="{FF2B5EF4-FFF2-40B4-BE49-F238E27FC236}">
                <a16:creationId xmlns:a16="http://schemas.microsoft.com/office/drawing/2014/main" id="{EA93F55E-EB79-814E-9FB7-51E5E84C038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1897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7" name="Platshållare för bild 6">
            <a:extLst>
              <a:ext uri="{FF2B5EF4-FFF2-40B4-BE49-F238E27FC236}">
                <a16:creationId xmlns:a16="http://schemas.microsoft.com/office/drawing/2014/main" id="{B16AD097-68CE-C541-BD34-95B47475A5D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036909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9" name="Platshållare för bild 6">
            <a:extLst>
              <a:ext uri="{FF2B5EF4-FFF2-40B4-BE49-F238E27FC236}">
                <a16:creationId xmlns:a16="http://schemas.microsoft.com/office/drawing/2014/main" id="{C8277019-3448-6C44-B0A3-B59CA670903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4150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1" name="Platshållare för bild 6">
            <a:extLst>
              <a:ext uri="{FF2B5EF4-FFF2-40B4-BE49-F238E27FC236}">
                <a16:creationId xmlns:a16="http://schemas.microsoft.com/office/drawing/2014/main" id="{DEB1E1E4-8481-B747-A666-3A23FA69EAB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65944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3" name="Platshållare för bild 6">
            <a:extLst>
              <a:ext uri="{FF2B5EF4-FFF2-40B4-BE49-F238E27FC236}">
                <a16:creationId xmlns:a16="http://schemas.microsoft.com/office/drawing/2014/main" id="{592C1688-5F18-1240-B943-6A94EC7AD5E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0264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5" name="Platshållare för bild 6">
            <a:extLst>
              <a:ext uri="{FF2B5EF4-FFF2-40B4-BE49-F238E27FC236}">
                <a16:creationId xmlns:a16="http://schemas.microsoft.com/office/drawing/2014/main" id="{04637CBC-C2A9-9A48-A37A-5CCE1FC626E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020580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7" name="Platshållare för text 3">
            <a:extLst>
              <a:ext uri="{FF2B5EF4-FFF2-40B4-BE49-F238E27FC236}">
                <a16:creationId xmlns:a16="http://schemas.microsoft.com/office/drawing/2014/main" id="{BDC86B8E-019D-D645-9F79-936D4636E63E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041501" y="5750967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8" name="Platshållare för text 3">
            <a:extLst>
              <a:ext uri="{FF2B5EF4-FFF2-40B4-BE49-F238E27FC236}">
                <a16:creationId xmlns:a16="http://schemas.microsoft.com/office/drawing/2014/main" id="{8BF5075C-A834-5749-8E16-B80C7268731F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1041501" y="2782914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latshållare för text 3">
            <a:extLst>
              <a:ext uri="{FF2B5EF4-FFF2-40B4-BE49-F238E27FC236}">
                <a16:creationId xmlns:a16="http://schemas.microsoft.com/office/drawing/2014/main" id="{A6F24EE9-315A-F24E-AC7E-E2A04F9AE447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3636610" y="5750722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0" name="Platshållare för text 3">
            <a:extLst>
              <a:ext uri="{FF2B5EF4-FFF2-40B4-BE49-F238E27FC236}">
                <a16:creationId xmlns:a16="http://schemas.microsoft.com/office/drawing/2014/main" id="{38A037F8-17E8-2448-BEE3-C22BC5469796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3636610" y="2782669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5" name="Platshållare för text 3">
            <a:extLst>
              <a:ext uri="{FF2B5EF4-FFF2-40B4-BE49-F238E27FC236}">
                <a16:creationId xmlns:a16="http://schemas.microsoft.com/office/drawing/2014/main" id="{07123F84-F9B8-6A45-9A8F-E03EB2DEC529}"/>
              </a:ext>
            </a:extLst>
          </p:cNvPr>
          <p:cNvSpPr>
            <a:spLocks noGrp="1"/>
          </p:cNvSpPr>
          <p:nvPr>
            <p:ph type="body" sz="half" idx="26"/>
          </p:nvPr>
        </p:nvSpPr>
        <p:spPr>
          <a:xfrm>
            <a:off x="6402641" y="5750967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6" name="Platshållare för text 3">
            <a:extLst>
              <a:ext uri="{FF2B5EF4-FFF2-40B4-BE49-F238E27FC236}">
                <a16:creationId xmlns:a16="http://schemas.microsoft.com/office/drawing/2014/main" id="{1742CAAF-166D-954B-8A2C-885B66BA6107}"/>
              </a:ext>
            </a:extLst>
          </p:cNvPr>
          <p:cNvSpPr>
            <a:spLocks noGrp="1"/>
          </p:cNvSpPr>
          <p:nvPr>
            <p:ph type="body" sz="half" idx="27"/>
          </p:nvPr>
        </p:nvSpPr>
        <p:spPr>
          <a:xfrm>
            <a:off x="6402641" y="2782914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7" name="Platshållare för text 3">
            <a:extLst>
              <a:ext uri="{FF2B5EF4-FFF2-40B4-BE49-F238E27FC236}">
                <a16:creationId xmlns:a16="http://schemas.microsoft.com/office/drawing/2014/main" id="{10869029-6BEA-5949-A00C-647A6226F605}"/>
              </a:ext>
            </a:extLst>
          </p:cNvPr>
          <p:cNvSpPr>
            <a:spLocks noGrp="1"/>
          </p:cNvSpPr>
          <p:nvPr>
            <p:ph type="body" sz="half" idx="28"/>
          </p:nvPr>
        </p:nvSpPr>
        <p:spPr>
          <a:xfrm>
            <a:off x="8997750" y="5750722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8" name="Platshållare för text 3">
            <a:extLst>
              <a:ext uri="{FF2B5EF4-FFF2-40B4-BE49-F238E27FC236}">
                <a16:creationId xmlns:a16="http://schemas.microsoft.com/office/drawing/2014/main" id="{EFF107E3-5F4C-1340-8EFE-99F0AF7DA1AD}"/>
              </a:ext>
            </a:extLst>
          </p:cNvPr>
          <p:cNvSpPr>
            <a:spLocks noGrp="1"/>
          </p:cNvSpPr>
          <p:nvPr>
            <p:ph type="body" sz="half" idx="29"/>
          </p:nvPr>
        </p:nvSpPr>
        <p:spPr>
          <a:xfrm>
            <a:off x="8997750" y="2782669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2179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Uppmärksamhet - sto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7">
            <a:extLst>
              <a:ext uri="{FF2B5EF4-FFF2-40B4-BE49-F238E27FC236}">
                <a16:creationId xmlns:a16="http://schemas.microsoft.com/office/drawing/2014/main" id="{3E527615-AC75-49EB-A45E-67AC9D5E8898}"/>
              </a:ext>
            </a:extLst>
          </p:cNvPr>
          <p:cNvSpPr txBox="1">
            <a:spLocks/>
          </p:cNvSpPr>
          <p:nvPr userDrawn="1"/>
        </p:nvSpPr>
        <p:spPr>
          <a:xfrm>
            <a:off x="838200" y="1161617"/>
            <a:ext cx="10515600" cy="45347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E00A66E9-0E22-454B-9488-BCB98CFB1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5278" y="1604596"/>
            <a:ext cx="9781443" cy="3648807"/>
          </a:xfrm>
        </p:spPr>
        <p:txBody>
          <a:bodyPr anchor="ctr">
            <a:normAutofit/>
          </a:bodyPr>
          <a:lstStyle>
            <a:lvl1pPr algn="ctr">
              <a:defRPr sz="4000" b="0">
                <a:solidFill>
                  <a:schemeClr val="accent6"/>
                </a:solidFill>
              </a:defRPr>
            </a:lvl1pPr>
          </a:lstStyle>
          <a:p>
            <a:r>
              <a:rPr lang="sv-SE"/>
              <a:t>Klicka här för att lägga till något du vill ska få mycket uppmärksamhet och anpassa textstorleken efter det</a:t>
            </a:r>
          </a:p>
        </p:txBody>
      </p:sp>
    </p:spTree>
    <p:extLst>
      <p:ext uri="{BB962C8B-B14F-4D97-AF65-F5344CB8AC3E}">
        <p14:creationId xmlns:p14="http://schemas.microsoft.com/office/powerpoint/2010/main" val="4176652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F19ADE-7F8B-442B-943B-ADF254DEEF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5361" y="2115042"/>
            <a:ext cx="7563416" cy="2627915"/>
          </a:xfrm>
        </p:spPr>
        <p:txBody>
          <a:bodyPr anchor="t">
            <a:normAutofit/>
          </a:bodyPr>
          <a:lstStyle>
            <a:lvl1pPr>
              <a:defRPr sz="3200" b="0" i="1">
                <a:latin typeface="+mn-lt"/>
              </a:defRPr>
            </a:lvl1pPr>
          </a:lstStyle>
          <a:p>
            <a:r>
              <a:rPr lang="sv-SE"/>
              <a:t>Klicka här för att lägga till ett citat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AB7CB61B-F7BB-4758-90F1-E536760313A4}"/>
              </a:ext>
            </a:extLst>
          </p:cNvPr>
          <p:cNvSpPr txBox="1">
            <a:spLocks/>
          </p:cNvSpPr>
          <p:nvPr userDrawn="1"/>
        </p:nvSpPr>
        <p:spPr>
          <a:xfrm>
            <a:off x="2495361" y="1162919"/>
            <a:ext cx="1245229" cy="9521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13900">
                <a:solidFill>
                  <a:schemeClr val="accent5"/>
                </a:solidFill>
                <a:latin typeface="+mj-lt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6008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Avslut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71E53-A024-4F46-A99D-685F8E785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378652"/>
            <a:ext cx="10515600" cy="1094397"/>
          </a:xfrm>
        </p:spPr>
        <p:txBody>
          <a:bodyPr anchor="ctr">
            <a:normAutofit/>
          </a:bodyPr>
          <a:lstStyle>
            <a:lvl1pPr algn="ctr">
              <a:defRPr sz="4000" b="0"/>
            </a:lvl1pPr>
          </a:lstStyle>
          <a:p>
            <a:r>
              <a:rPr lang="sv-SE"/>
              <a:t>Skriv avslutande tack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B6419E0-EFFC-7D4D-A605-6BF45BC7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E7A6-0ADE-8F46-92BF-76AF4F29C28E}" type="datetime1">
              <a:rPr lang="sv-SE" smtClean="0"/>
              <a:t>2024-11-22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F5C6D47-D0F6-E04D-A049-627F2244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72792FD-D753-A043-95A2-6B4D2BAA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89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Följ 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71E53-A024-4F46-A99D-685F8E785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11512"/>
            <a:ext cx="10515600" cy="831930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sv-SE"/>
              <a:t>Skriv - Tack! eller Följ oss!</a:t>
            </a:r>
          </a:p>
        </p:txBody>
      </p:sp>
      <p:pic>
        <p:nvPicPr>
          <p:cNvPr id="14" name="Bildobjekt 13" descr="En bild som visar ritning, rum&#10;&#10;Automatiskt genererad beskrivning">
            <a:extLst>
              <a:ext uri="{FF2B5EF4-FFF2-40B4-BE49-F238E27FC236}">
                <a16:creationId xmlns:a16="http://schemas.microsoft.com/office/drawing/2014/main" id="{1BA148D7-A080-478C-8203-3E40B0FA91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8" t="8897" r="55716" b="55831"/>
          <a:stretch/>
        </p:blipFill>
        <p:spPr>
          <a:xfrm>
            <a:off x="3488630" y="3904750"/>
            <a:ext cx="472770" cy="461665"/>
          </a:xfrm>
          <a:prstGeom prst="rect">
            <a:avLst/>
          </a:prstGeom>
        </p:spPr>
      </p:pic>
      <p:pic>
        <p:nvPicPr>
          <p:cNvPr id="1034" name="Picture 10" descr="Linkedin Logo Stock Illustrations – 1,230 Linkedin Logo Stock ...">
            <a:extLst>
              <a:ext uri="{FF2B5EF4-FFF2-40B4-BE49-F238E27FC236}">
                <a16:creationId xmlns:a16="http://schemas.microsoft.com/office/drawing/2014/main" id="{15311400-E6B9-4EBB-B189-5BD95CE6B0C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08" t="56076" r="7820" b="3038"/>
          <a:stretch/>
        </p:blipFill>
        <p:spPr bwMode="auto">
          <a:xfrm>
            <a:off x="2941001" y="3904750"/>
            <a:ext cx="482139" cy="47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ktangel 17">
            <a:extLst>
              <a:ext uri="{FF2B5EF4-FFF2-40B4-BE49-F238E27FC236}">
                <a16:creationId xmlns:a16="http://schemas.microsoft.com/office/drawing/2014/main" id="{8649FF3A-AF6D-4D44-9303-A318A13380E1}"/>
              </a:ext>
            </a:extLst>
          </p:cNvPr>
          <p:cNvSpPr/>
          <p:nvPr userDrawn="1"/>
        </p:nvSpPr>
        <p:spPr>
          <a:xfrm>
            <a:off x="4120455" y="3913899"/>
            <a:ext cx="1830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v-SE" sz="2400" err="1"/>
              <a:t>Agricam</a:t>
            </a:r>
            <a:r>
              <a:rPr lang="sv-SE" sz="2400"/>
              <a:t> AB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12A46858-CE44-41C5-AEB4-ACC09B6BF9EA}"/>
              </a:ext>
            </a:extLst>
          </p:cNvPr>
          <p:cNvSpPr/>
          <p:nvPr userDrawn="1"/>
        </p:nvSpPr>
        <p:spPr>
          <a:xfrm>
            <a:off x="6730244" y="3904750"/>
            <a:ext cx="2520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v-SE" sz="2400"/>
              <a:t>www.agricam.se</a:t>
            </a:r>
          </a:p>
        </p:txBody>
      </p:sp>
    </p:spTree>
    <p:extLst>
      <p:ext uri="{BB962C8B-B14F-4D97-AF65-F5344CB8AC3E}">
        <p14:creationId xmlns:p14="http://schemas.microsoft.com/office/powerpoint/2010/main" val="433389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119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Nytt kapitel/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E66151C-8AD4-4BBC-864E-BF63A3DE4360}"/>
              </a:ext>
            </a:extLst>
          </p:cNvPr>
          <p:cNvSpPr/>
          <p:nvPr userDrawn="1"/>
        </p:nvSpPr>
        <p:spPr>
          <a:xfrm>
            <a:off x="885731" y="563073"/>
            <a:ext cx="10420538" cy="44407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57FC3F41-DD0E-4E62-B591-A5DF9ACC9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48036"/>
            <a:ext cx="9144000" cy="126154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9FD1ACB-0B40-4926-8E3E-7A7AEA2C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956732"/>
            <a:ext cx="9144000" cy="2299230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6" name="Bildobjekt 5" descr="En bild som visar tecken, ritning&#10;&#10;Automatiskt genererad beskrivning">
            <a:extLst>
              <a:ext uri="{FF2B5EF4-FFF2-40B4-BE49-F238E27FC236}">
                <a16:creationId xmlns:a16="http://schemas.microsoft.com/office/drawing/2014/main" id="{8E8AF664-BC78-3C40-84C6-EA4C31CE20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806" y="5587040"/>
            <a:ext cx="2872388" cy="70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7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84FA0F-FFA0-4152-8ACB-882BA8F2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4F88D773-BB9F-B949-B05D-F214B78A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7D1D8-4EF3-C944-BA5E-363E4F1A9DED}" type="datetime1">
              <a:rPr lang="sv-SE" smtClean="0"/>
              <a:t>2024-11-22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C06689CC-61C4-D94B-9D5A-BBD6FB23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ACC69B7E-1E15-DF49-99E7-CA6F3A189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BC9A0B1-D256-D64E-A83D-9FCE909D11B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9941352" cy="4603294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0392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bild (skalas i placeholder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84FA0F-FFA0-4152-8ACB-882BA8F2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DAB3D163-87F9-FB4A-A06D-017576DF68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6081" y="1586929"/>
            <a:ext cx="9942470" cy="4603294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56D6EC97-3C1D-C44A-AC81-6008697E9A37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3919C30-C3F9-D34F-8E97-C866343C8DD4}" type="datetime1">
              <a:rPr lang="sv-SE" smtClean="0"/>
              <a:t>2024-11-22</a:t>
            </a:fld>
            <a:endParaRPr lang="sv-SE"/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3B2A61AF-6172-594E-9FFD-8BB552070E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737832E7-E06F-E04D-BBCF-BBF4E489B01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52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711471-E126-4455-B1F9-D9D467A9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99" y="676600"/>
            <a:ext cx="4786896" cy="79911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7E65B805-40B5-420F-B96C-04D797DA5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199" y="1578106"/>
            <a:ext cx="4786895" cy="4603294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 useBgFill="1">
        <p:nvSpPr>
          <p:cNvPr id="8" name="Platshållare för bild 2">
            <a:extLst>
              <a:ext uri="{FF2B5EF4-FFF2-40B4-BE49-F238E27FC236}">
                <a16:creationId xmlns:a16="http://schemas.microsoft.com/office/drawing/2014/main" id="{55AA8D94-727E-4B36-A747-3CF6AB05782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318738" y="0"/>
            <a:ext cx="5873261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2523CDCB-3F95-1440-8E91-CE61324D76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4FB729-A609-C14A-A058-3E49952A4E7D}" type="datetime1">
              <a:rPr lang="sv-SE" smtClean="0"/>
              <a:t>2024-11-22</a:t>
            </a:fld>
            <a:endParaRPr lang="sv-SE"/>
          </a:p>
        </p:txBody>
      </p:sp>
      <p:sp>
        <p:nvSpPr>
          <p:cNvPr id="16" name="Platshållare för sidfot 15">
            <a:extLst>
              <a:ext uri="{FF2B5EF4-FFF2-40B4-BE49-F238E27FC236}">
                <a16:creationId xmlns:a16="http://schemas.microsoft.com/office/drawing/2014/main" id="{3C066EC0-34BE-7F4E-BF7C-C0DAC4DF237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nummer 16">
            <a:extLst>
              <a:ext uri="{FF2B5EF4-FFF2-40B4-BE49-F238E27FC236}">
                <a16:creationId xmlns:a16="http://schemas.microsoft.com/office/drawing/2014/main" id="{10823265-57FC-594A-A6D0-ABA4343FBF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52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284EE6-A8BA-4978-9732-7898DFD60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4771920" cy="4568340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E837CF7-2DD9-407D-8409-C6E05091A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88864" y="1586927"/>
            <a:ext cx="4771920" cy="4568340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E342B413-77ED-41F9-9280-87F1DD936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3B2AF0-9782-1F4B-944B-04A446CD9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B324-7814-5C4B-A21F-622FF1D9B392}" type="datetime1">
              <a:rPr lang="sv-SE" smtClean="0"/>
              <a:t>2024-11-22</a:t>
            </a:fld>
            <a:endParaRPr lang="sv-SE"/>
          </a:p>
        </p:txBody>
      </p:sp>
      <p:sp>
        <p:nvSpPr>
          <p:cNvPr id="13" name="Platshållare för sidfot 12">
            <a:extLst>
              <a:ext uri="{FF2B5EF4-FFF2-40B4-BE49-F238E27FC236}">
                <a16:creationId xmlns:a16="http://schemas.microsoft.com/office/drawing/2014/main" id="{AE407000-9A58-7E4E-A75F-682564E57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bildnummer 13">
            <a:extLst>
              <a:ext uri="{FF2B5EF4-FFF2-40B4-BE49-F238E27FC236}">
                <a16:creationId xmlns:a16="http://schemas.microsoft.com/office/drawing/2014/main" id="{48E031BF-84A7-094A-9CA5-DA3463D7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59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8A1BA-8C73-4B7D-AC89-0FF1E4ACA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532E7C6-2F25-2D43-A0A2-5899DF3B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8B41-6A67-554B-8F71-6617A1631838}" type="datetime1">
              <a:rPr lang="sv-SE" smtClean="0"/>
              <a:t>2024-11-22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78DC358-8F13-4C4E-B631-3B2FC398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5DBACDB-FC07-3F4E-9749-D484985A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82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Endast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FD035480-E5E2-074E-8186-3F0026E6E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A758-31A7-1444-9035-4B58BF694B79}" type="datetime1">
              <a:rPr lang="sv-SE" smtClean="0"/>
              <a:t>2024-11-22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F5A09695-B855-9649-A857-BD077C65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7F92ECA1-763C-CE4D-8F71-907368CED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98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">
            <a:extLst>
              <a:ext uri="{FF2B5EF4-FFF2-40B4-BE49-F238E27FC236}">
                <a16:creationId xmlns:a16="http://schemas.microsoft.com/office/drawing/2014/main" id="{D13664BD-FF34-41BC-BEDF-704A45A1F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303290"/>
            <a:ext cx="3926878" cy="1147441"/>
          </a:xfrm>
        </p:spPr>
        <p:txBody>
          <a:bodyPr anchor="b">
            <a:noAutofit/>
          </a:bodyPr>
          <a:lstStyle>
            <a:lvl1pPr>
              <a:defRPr sz="24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14556B7-8C7F-45CD-B5B7-FF924AA1C716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6080" y="1600201"/>
            <a:ext cx="3932237" cy="440365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E7072CB7-9EAA-6D49-82CE-B4337BD51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8771" y="303289"/>
            <a:ext cx="5689566" cy="5700565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2E57B6B9-7F91-1349-959B-BA7311A7F5D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099D979-58B8-6C4E-BFAF-06C5D573FAFB}" type="datetime1">
              <a:rPr lang="sv-SE" smtClean="0"/>
              <a:t>2024-11-22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E4B61E7E-6EA2-B24A-9626-B6D5C38450E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E67ACF0B-ED5D-1A48-8156-15D60187ED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23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969B6BB-8E97-4C70-858D-CABF42E4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937DBF-672C-432F-BAFA-984B8A592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6080" y="1586928"/>
            <a:ext cx="9942472" cy="4603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641FA5-93C8-4815-89F8-F27237233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0669" y="6347555"/>
            <a:ext cx="1632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BD4B1-2743-B04E-8784-2847179CD6FC}" type="datetime1">
              <a:rPr lang="sv-SE" smtClean="0"/>
              <a:t>2024-11-22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CA4869-507C-493C-97A2-2E369322A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7200" y="6347555"/>
            <a:ext cx="7452843" cy="365125"/>
          </a:xfrm>
          <a:prstGeom prst="rect">
            <a:avLst/>
          </a:prstGeom>
          <a:blipFill dpi="0" rotWithShape="1">
            <a:blip r:embed="rId19"/>
            <a:srcRect/>
            <a:stretch>
              <a:fillRect l="1000" r="78000"/>
            </a:stretch>
          </a:blipFill>
        </p:spPr>
        <p:txBody>
          <a:bodyPr vert="horz" lIns="2160000" tIns="45720" rIns="91440" bIns="45720" numCol="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EA93B2-08FC-42EA-BEDB-A2FFC90B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84907" y="6347555"/>
            <a:ext cx="59201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F5CB910-4816-4A75-941A-4B63432E8E92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1667744" y="0"/>
            <a:ext cx="5242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5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9" r:id="rId3"/>
    <p:sldLayoutId id="2147483650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2" r:id="rId11"/>
    <p:sldLayoutId id="2147483670" r:id="rId12"/>
    <p:sldLayoutId id="2147483661" r:id="rId13"/>
    <p:sldLayoutId id="2147483659" r:id="rId14"/>
    <p:sldLayoutId id="2147483658" r:id="rId15"/>
    <p:sldLayoutId id="2147483671" r:id="rId16"/>
    <p:sldLayoutId id="214748366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81025" indent="-2222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96938" indent="-227013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1841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163" indent="-141288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knowledge.agricam.se/knowledge/produktnyheter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mailto:support@agricam.se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AE0FB9B2-750B-2F3C-3197-45AE9C0620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>
                <a:ea typeface="Open Sans regular"/>
                <a:cs typeface="Open Sans regular"/>
              </a:rPr>
              <a:t>Enkla att-göra-listor för alla på gården</a:t>
            </a:r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6FFC8F6-D1F3-B473-9F44-009F86FA5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GårdsKoll</a:t>
            </a:r>
            <a:endParaRPr lang="sv-SE" err="1"/>
          </a:p>
        </p:txBody>
      </p:sp>
    </p:spTree>
    <p:extLst>
      <p:ext uri="{BB962C8B-B14F-4D97-AF65-F5344CB8AC3E}">
        <p14:creationId xmlns:p14="http://schemas.microsoft.com/office/powerpoint/2010/main" val="1933159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Klarmarkera flera uppgifter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06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Klarmarkera</a:t>
            </a:r>
            <a:r>
              <a:rPr lang="en-GB" dirty="0">
                <a:latin typeface="Open Sans bold"/>
                <a:ea typeface="Open Sans bold"/>
                <a:cs typeface="Open Sans bold"/>
              </a:rPr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flera</a:t>
            </a:r>
            <a:r>
              <a:rPr lang="en-GB" dirty="0">
                <a:latin typeface="Open Sans bold"/>
                <a:ea typeface="Open Sans bold"/>
                <a:cs typeface="Open Sans bold"/>
              </a:rPr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4848492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>
                <a:ea typeface="Open Sans regular"/>
                <a:cs typeface="Open Sans regular"/>
              </a:rPr>
              <a:t>Har du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checklista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markera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deluppgifterna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klara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och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eller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svepa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markera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klara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samtidigt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>
                <a:ea typeface="Open Sans regular"/>
                <a:cs typeface="Open Sans regular"/>
              </a:rPr>
              <a:t>Har du </a:t>
            </a:r>
            <a:r>
              <a:rPr lang="en-GB" sz="2000" b="1" dirty="0" err="1">
                <a:ea typeface="Open Sans regular"/>
                <a:cs typeface="Open Sans regular"/>
              </a:rPr>
              <a:t>många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uppgifter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du </a:t>
            </a:r>
            <a:r>
              <a:rPr lang="en-GB" sz="2000" dirty="0" err="1">
                <a:ea typeface="Open Sans regular"/>
                <a:cs typeface="Open Sans regular"/>
              </a:rPr>
              <a:t>även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svepa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"Allt </a:t>
            </a:r>
            <a:r>
              <a:rPr lang="en-GB" sz="2000" dirty="0" err="1">
                <a:ea typeface="Open Sans regular"/>
                <a:cs typeface="Open Sans regular"/>
              </a:rPr>
              <a:t>är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klart</a:t>
            </a:r>
            <a:r>
              <a:rPr lang="en-GB" sz="2000" dirty="0">
                <a:ea typeface="Open Sans regular"/>
                <a:cs typeface="Open Sans regular"/>
              </a:rPr>
              <a:t>" </a:t>
            </a:r>
            <a:r>
              <a:rPr lang="en-GB" sz="2000" dirty="0" err="1">
                <a:ea typeface="Open Sans regular"/>
                <a:cs typeface="Open Sans regular"/>
              </a:rPr>
              <a:t>längst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ner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säga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ovanför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är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färdigt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endParaRPr lang="en-GB" sz="2000" dirty="0">
              <a:ea typeface="Open Sans regular"/>
              <a:cs typeface="Open Sans regular"/>
            </a:endParaRPr>
          </a:p>
          <a:p>
            <a:pPr marL="0" indent="0">
              <a:buNone/>
            </a:pPr>
            <a:endParaRPr lang="sv-SE" sz="2000">
              <a:ea typeface="Open Sans regular"/>
              <a:cs typeface="Open Sans regular"/>
            </a:endParaRPr>
          </a:p>
        </p:txBody>
      </p:sp>
      <p:pic>
        <p:nvPicPr>
          <p:cNvPr id="5" name="Bildobjekt 4" descr="En bild som visar text, skärmbild, programvara, Teckensnitt&#10;&#10;Automatiskt genererad beskrivning">
            <a:extLst>
              <a:ext uri="{FF2B5EF4-FFF2-40B4-BE49-F238E27FC236}">
                <a16:creationId xmlns:a16="http://schemas.microsoft.com/office/drawing/2014/main" id="{4928DFB0-C3E0-100C-52AB-A1F633168A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72" r="397" b="183"/>
          <a:stretch/>
        </p:blipFill>
        <p:spPr>
          <a:xfrm>
            <a:off x="6129023" y="1589049"/>
            <a:ext cx="2331471" cy="4749132"/>
          </a:xfrm>
          <a:prstGeom prst="rect">
            <a:avLst/>
          </a:prstGeom>
        </p:spPr>
      </p:pic>
      <p:pic>
        <p:nvPicPr>
          <p:cNvPr id="9" name="Bildobjekt 8" descr="En bild som visar text, skärmbild, programvara, Teckensnitt&#10;&#10;Automatiskt genererad beskrivning">
            <a:extLst>
              <a:ext uri="{FF2B5EF4-FFF2-40B4-BE49-F238E27FC236}">
                <a16:creationId xmlns:a16="http://schemas.microsoft.com/office/drawing/2014/main" id="{B8799BD7-3D58-740B-7326-4963274D8D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699" r="293" b="-136"/>
          <a:stretch/>
        </p:blipFill>
        <p:spPr>
          <a:xfrm>
            <a:off x="8936084" y="1589049"/>
            <a:ext cx="2330134" cy="4748052"/>
          </a:xfrm>
          <a:prstGeom prst="rect">
            <a:avLst/>
          </a:prstGeom>
        </p:spPr>
      </p:pic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12F77189-898C-7D5A-715E-7C2320B5404C}"/>
              </a:ext>
            </a:extLst>
          </p:cNvPr>
          <p:cNvCxnSpPr>
            <a:cxnSpLocks/>
          </p:cNvCxnSpPr>
          <p:nvPr/>
        </p:nvCxnSpPr>
        <p:spPr>
          <a:xfrm>
            <a:off x="8656098" y="4863154"/>
            <a:ext cx="364720" cy="7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43E5137E-5B25-6FB0-12FC-0777947E7442}"/>
              </a:ext>
            </a:extLst>
          </p:cNvPr>
          <p:cNvCxnSpPr/>
          <p:nvPr/>
        </p:nvCxnSpPr>
        <p:spPr>
          <a:xfrm flipV="1">
            <a:off x="5784659" y="3922661"/>
            <a:ext cx="439062" cy="11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11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Om något inte ska göras längre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1532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Om </a:t>
            </a:r>
            <a:r>
              <a:rPr lang="en-GB" dirty="0" err="1"/>
              <a:t>något</a:t>
            </a:r>
            <a:r>
              <a:rPr lang="en-GB" dirty="0"/>
              <a:t> </a:t>
            </a:r>
            <a:r>
              <a:rPr lang="en-GB" dirty="0" err="1"/>
              <a:t>inte</a:t>
            </a:r>
            <a:r>
              <a:rPr lang="en-GB" dirty="0"/>
              <a:t> ska </a:t>
            </a:r>
            <a:r>
              <a:rPr lang="en-GB" dirty="0" err="1"/>
              <a:t>göras</a:t>
            </a:r>
            <a:r>
              <a:rPr lang="en-GB" dirty="0"/>
              <a:t> </a:t>
            </a:r>
            <a:r>
              <a:rPr lang="en-GB" dirty="0" err="1"/>
              <a:t>längre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5195732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 err="1">
                <a:ea typeface="Open Sans regular"/>
                <a:cs typeface="Open Sans regular"/>
              </a:rPr>
              <a:t>Svep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uppgift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åt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andra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hållet</a:t>
            </a:r>
            <a:r>
              <a:rPr lang="en-GB" sz="2000" dirty="0">
                <a:ea typeface="Open Sans regular"/>
                <a:cs typeface="Open Sans regular"/>
              </a:rPr>
              <a:t> (</a:t>
            </a:r>
            <a:r>
              <a:rPr lang="en-GB" sz="2000" dirty="0" err="1">
                <a:ea typeface="Open Sans regular"/>
                <a:cs typeface="Open Sans regular"/>
              </a:rPr>
              <a:t>åt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vänster</a:t>
            </a:r>
            <a:r>
              <a:rPr lang="en-GB" sz="2000" dirty="0">
                <a:ea typeface="Open Sans regular"/>
                <a:cs typeface="Open Sans regular"/>
              </a:rPr>
              <a:t>)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radera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>
                <a:ea typeface="Open Sans regular"/>
                <a:cs typeface="Open Sans regular"/>
              </a:rPr>
              <a:t>den. </a:t>
            </a:r>
            <a:endParaRPr lang="sv-SE" sz="2000" dirty="0" err="1">
              <a:ea typeface="Open Sans regular"/>
              <a:cs typeface="Open Sans regular"/>
            </a:endParaRP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>
                <a:ea typeface="Open Sans regular"/>
                <a:cs typeface="Open Sans regular"/>
              </a:rPr>
              <a:t>Vill du </a:t>
            </a:r>
            <a:r>
              <a:rPr lang="en-GB" sz="2000" dirty="0" err="1">
                <a:ea typeface="Open Sans regular"/>
                <a:cs typeface="Open Sans regular"/>
              </a:rPr>
              <a:t>behålla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uppgiften</a:t>
            </a:r>
            <a:r>
              <a:rPr lang="en-GB" sz="2000" dirty="0">
                <a:ea typeface="Open Sans regular"/>
                <a:cs typeface="Open Sans regular"/>
              </a:rPr>
              <a:t> I </a:t>
            </a:r>
            <a:r>
              <a:rPr lang="en-GB" sz="2000" dirty="0" err="1">
                <a:ea typeface="Open Sans regular"/>
                <a:cs typeface="Open Sans regular"/>
              </a:rPr>
              <a:t>historiken</a:t>
            </a:r>
            <a:r>
              <a:rPr lang="en-GB" sz="2000" dirty="0">
                <a:ea typeface="Open Sans regular"/>
                <a:cs typeface="Open Sans regular"/>
              </a:rPr>
              <a:t> men </a:t>
            </a:r>
            <a:r>
              <a:rPr lang="en-GB" sz="2000" dirty="0" err="1">
                <a:ea typeface="Open Sans regular"/>
                <a:cs typeface="Open Sans regular"/>
              </a:rPr>
              <a:t>säga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den </a:t>
            </a:r>
            <a:r>
              <a:rPr lang="en-GB" sz="2000" dirty="0" err="1">
                <a:ea typeface="Open Sans regular"/>
                <a:cs typeface="Open Sans regular"/>
              </a:rPr>
              <a:t>inte</a:t>
            </a:r>
            <a:r>
              <a:rPr lang="en-GB" sz="2000" dirty="0">
                <a:ea typeface="Open Sans regular"/>
                <a:cs typeface="Open Sans regular"/>
              </a:rPr>
              <a:t> ska </a:t>
            </a:r>
            <a:r>
              <a:rPr lang="en-GB" sz="2000" dirty="0" err="1">
                <a:ea typeface="Open Sans regular"/>
                <a:cs typeface="Open Sans regular"/>
              </a:rPr>
              <a:t>göras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b="1" dirty="0" err="1">
                <a:ea typeface="Open Sans regular"/>
                <a:cs typeface="Open Sans regular"/>
              </a:rPr>
              <a:t>ignorera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>
                <a:ea typeface="Open Sans regular"/>
                <a:cs typeface="Open Sans regular"/>
              </a:rPr>
              <a:t>den. Klicka I </a:t>
            </a:r>
            <a:r>
              <a:rPr lang="en-GB" sz="2000" dirty="0" err="1">
                <a:ea typeface="Open Sans regular"/>
                <a:cs typeface="Open Sans regular"/>
              </a:rPr>
              <a:t>så</a:t>
            </a:r>
            <a:r>
              <a:rPr lang="en-GB" sz="2000" dirty="0">
                <a:ea typeface="Open Sans regular"/>
                <a:cs typeface="Open Sans regular"/>
              </a:rPr>
              <a:t> fall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uppgiften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och</a:t>
            </a:r>
            <a:r>
              <a:rPr lang="en-GB" sz="2000" dirty="0">
                <a:ea typeface="Open Sans regular"/>
                <a:cs typeface="Open Sans regular"/>
              </a:rPr>
              <a:t> sedan de </a:t>
            </a:r>
            <a:r>
              <a:rPr lang="en-GB" sz="2000" dirty="0" err="1">
                <a:ea typeface="Open Sans regular"/>
                <a:cs typeface="Open Sans regular"/>
              </a:rPr>
              <a:t>tre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prickarna</a:t>
            </a:r>
            <a:r>
              <a:rPr lang="en-GB" sz="2000" dirty="0">
                <a:ea typeface="Open Sans regular"/>
                <a:cs typeface="Open Sans regular"/>
              </a:rPr>
              <a:t> (…) </a:t>
            </a:r>
            <a:r>
              <a:rPr lang="en-GB" sz="2000" dirty="0" err="1">
                <a:ea typeface="Open Sans regular"/>
                <a:cs typeface="Open Sans regular"/>
              </a:rPr>
              <a:t>intill</a:t>
            </a:r>
            <a:r>
              <a:rPr lang="en-GB" sz="2000" dirty="0">
                <a:ea typeface="Open Sans regular"/>
                <a:cs typeface="Open Sans regular"/>
              </a:rPr>
              <a:t> den. </a:t>
            </a:r>
          </a:p>
        </p:txBody>
      </p:sp>
      <p:pic>
        <p:nvPicPr>
          <p:cNvPr id="4" name="Bildobjekt 3" descr="En bild som visar text, skärmbild, programvara, Teckensnitt&#10;&#10;Automatiskt genererad beskrivning">
            <a:extLst>
              <a:ext uri="{FF2B5EF4-FFF2-40B4-BE49-F238E27FC236}">
                <a16:creationId xmlns:a16="http://schemas.microsoft.com/office/drawing/2014/main" id="{A0CDF124-296B-A7F1-42DC-8D44EB5425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6" r="304"/>
          <a:stretch/>
        </p:blipFill>
        <p:spPr>
          <a:xfrm>
            <a:off x="7897692" y="569089"/>
            <a:ext cx="2859167" cy="5854866"/>
          </a:xfrm>
          <a:prstGeom prst="rect">
            <a:avLst/>
          </a:prstGeom>
        </p:spPr>
      </p:pic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EA5A23F9-3D7C-35FB-C97D-78C54E63E414}"/>
              </a:ext>
            </a:extLst>
          </p:cNvPr>
          <p:cNvCxnSpPr/>
          <p:nvPr/>
        </p:nvCxnSpPr>
        <p:spPr>
          <a:xfrm flipH="1" flipV="1">
            <a:off x="10750716" y="2962575"/>
            <a:ext cx="628891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299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Ändra uppgifter</a:t>
            </a: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3946891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Ändra</a:t>
            </a:r>
            <a:r>
              <a:rPr lang="en-GB"/>
              <a:t> </a:t>
            </a:r>
            <a:r>
              <a:rPr lang="en-GB" err="1"/>
              <a:t>uppgifter</a:t>
            </a:r>
            <a:endParaRPr lang="sv-SE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5215023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>
                <a:ea typeface="Open Sans regular"/>
                <a:cs typeface="Open Sans regular"/>
              </a:rPr>
              <a:t>Klicka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uppgiften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detaljsidan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Härifrån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b="1" dirty="0" err="1">
                <a:ea typeface="Open Sans regular"/>
                <a:cs typeface="Open Sans regular"/>
              </a:rPr>
              <a:t>ändra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>
                <a:ea typeface="Open Sans regular"/>
                <a:cs typeface="Open Sans regular"/>
              </a:rPr>
              <a:t>vilken dag </a:t>
            </a:r>
            <a:r>
              <a:rPr lang="en-GB" sz="2000" dirty="0">
                <a:ea typeface="Open Sans regular"/>
                <a:cs typeface="Open Sans regular"/>
              </a:rPr>
              <a:t>den ska </a:t>
            </a:r>
            <a:r>
              <a:rPr lang="en-GB" sz="2000" dirty="0" err="1">
                <a:ea typeface="Open Sans regular"/>
                <a:cs typeface="Open Sans regular"/>
              </a:rPr>
              <a:t>göras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genom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klicka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kalendern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>
                <a:ea typeface="Open Sans regular"/>
                <a:cs typeface="Open Sans regular"/>
              </a:rPr>
              <a:t>Du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redigera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alla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detaljer</a:t>
            </a:r>
            <a:r>
              <a:rPr lang="en-GB" sz="2000" dirty="0">
                <a:ea typeface="Open Sans regular"/>
                <a:cs typeface="Open Sans regular"/>
              </a:rPr>
              <a:t> I </a:t>
            </a:r>
            <a:r>
              <a:rPr lang="en-GB" sz="2000" dirty="0" err="1">
                <a:ea typeface="Open Sans regular"/>
                <a:cs typeface="Open Sans regular"/>
              </a:rPr>
              <a:t>uppgiften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genom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klicka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pennan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</p:txBody>
      </p:sp>
      <p:pic>
        <p:nvPicPr>
          <p:cNvPr id="4" name="Bildobjekt 3" descr="En bild som visar text, skärmbild, programvara&#10;&#10;Automatiskt genererad beskrivning">
            <a:extLst>
              <a:ext uri="{FF2B5EF4-FFF2-40B4-BE49-F238E27FC236}">
                <a16:creationId xmlns:a16="http://schemas.microsoft.com/office/drawing/2014/main" id="{BDD4EF53-E20F-4427-088C-EB3E390CAF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34" r="304" b="-141"/>
          <a:stretch/>
        </p:blipFill>
        <p:spPr>
          <a:xfrm>
            <a:off x="7425059" y="385822"/>
            <a:ext cx="2965269" cy="6085830"/>
          </a:xfrm>
          <a:prstGeom prst="rect">
            <a:avLst/>
          </a:prstGeom>
        </p:spPr>
      </p:pic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5B0D20E4-6811-A883-B488-BEB22971E0F8}"/>
              </a:ext>
            </a:extLst>
          </p:cNvPr>
          <p:cNvCxnSpPr/>
          <p:nvPr/>
        </p:nvCxnSpPr>
        <p:spPr>
          <a:xfrm flipH="1" flipV="1">
            <a:off x="10384185" y="3300170"/>
            <a:ext cx="715700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74417E0F-7D85-3D52-4342-D68D3B1A6937}"/>
              </a:ext>
            </a:extLst>
          </p:cNvPr>
          <p:cNvCxnSpPr>
            <a:cxnSpLocks/>
          </p:cNvCxnSpPr>
          <p:nvPr/>
        </p:nvCxnSpPr>
        <p:spPr>
          <a:xfrm flipV="1">
            <a:off x="6740088" y="3300168"/>
            <a:ext cx="692551" cy="1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307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79C543A2-4171-0024-B10F-71B8BB5C9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4771920" cy="45683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v-SE" b="1" dirty="0">
                <a:ea typeface="Open Sans regular"/>
                <a:cs typeface="Open Sans regular"/>
              </a:rPr>
              <a:t>Nu kan du: </a:t>
            </a:r>
            <a:br>
              <a:rPr lang="sv-SE" dirty="0">
                <a:ea typeface="Open Sans regular"/>
                <a:cs typeface="Open Sans regular"/>
              </a:rPr>
            </a:br>
            <a:endParaRPr lang="sv-SE" dirty="0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Skapa nya uppgifter i </a:t>
            </a:r>
            <a:r>
              <a:rPr lang="sv-SE" dirty="0" err="1">
                <a:ea typeface="Open Sans regular"/>
                <a:cs typeface="Open Sans regular"/>
              </a:rPr>
              <a:t>appen</a:t>
            </a:r>
            <a:endParaRPr lang="sv-SE" dirty="0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Klarmarkera en uppgift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Klarmarkera flera uppgifter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Radera/ignorera när något inte ska göras längre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Ändra uppgifter</a:t>
            </a: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11C821AE-E06E-2594-91C7-4911FE14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/>
          <a:lstStyle/>
          <a:p>
            <a:r>
              <a:rPr lang="en-US" dirty="0" err="1"/>
              <a:t>Sammanfattning</a:t>
            </a:r>
            <a:endParaRPr lang="en-US" dirty="0" err="1">
              <a:ea typeface="Open Sans bold"/>
              <a:cs typeface="Open Sans bold"/>
            </a:endParaRPr>
          </a:p>
        </p:txBody>
      </p:sp>
      <p:pic>
        <p:nvPicPr>
          <p:cNvPr id="2" name="Bildobjekt 1" descr="En bild som visar text, skärmbild, Teckensnitt, programvara&#10;&#10;Automatiskt genererad beskrivning">
            <a:extLst>
              <a:ext uri="{FF2B5EF4-FFF2-40B4-BE49-F238E27FC236}">
                <a16:creationId xmlns:a16="http://schemas.microsoft.com/office/drawing/2014/main" id="{91FE9FFD-012B-1B79-8417-999ABAD225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6" r="304"/>
          <a:stretch/>
        </p:blipFill>
        <p:spPr>
          <a:xfrm>
            <a:off x="7290020" y="472634"/>
            <a:ext cx="2888105" cy="59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63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6F3CE2-C2E6-0143-5765-3B3BA79A3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Mer info 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Agricams</a:t>
            </a:r>
            <a:r>
              <a:rPr lang="en-GB" dirty="0"/>
              <a:t> </a:t>
            </a:r>
            <a:r>
              <a:rPr lang="en-GB" dirty="0" err="1"/>
              <a:t>Kunskapsbank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6176AA-5696-AAAE-2A02-3DB60495469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>
                <a:ea typeface="+mn-lt"/>
                <a:cs typeface="+mn-lt"/>
                <a:hlinkClick r:id="rId2"/>
              </a:rPr>
              <a:t>https://knowledge.agricam.se/knowledge/produktnyheter</a:t>
            </a:r>
            <a:endParaRPr lang="en-GB">
              <a:ea typeface="+mn-lt"/>
              <a:cs typeface="+mn-lt"/>
            </a:endParaRPr>
          </a:p>
          <a:p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911CC4C3-2660-C00D-50B3-5EFF924EB071}"/>
              </a:ext>
            </a:extLst>
          </p:cNvPr>
          <p:cNvSpPr/>
          <p:nvPr/>
        </p:nvSpPr>
        <p:spPr>
          <a:xfrm>
            <a:off x="930729" y="3029526"/>
            <a:ext cx="445492" cy="34174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1</a:t>
            </a:r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2FE3997C-1146-E4A0-EF55-43EE96FAEDB3}"/>
              </a:ext>
            </a:extLst>
          </p:cNvPr>
          <p:cNvSpPr/>
          <p:nvPr/>
        </p:nvSpPr>
        <p:spPr>
          <a:xfrm>
            <a:off x="4212957" y="3029526"/>
            <a:ext cx="445492" cy="341746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</a:t>
            </a:r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B8DF425A-8AC4-2ECB-4564-54BF12CA80A0}"/>
              </a:ext>
            </a:extLst>
          </p:cNvPr>
          <p:cNvSpPr/>
          <p:nvPr/>
        </p:nvSpPr>
        <p:spPr>
          <a:xfrm>
            <a:off x="5823663" y="2971653"/>
            <a:ext cx="445492" cy="34174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/>
              <a:t>2</a:t>
            </a:r>
            <a:endParaRPr lang="sv-SE"/>
          </a:p>
        </p:txBody>
      </p:sp>
      <p:pic>
        <p:nvPicPr>
          <p:cNvPr id="4" name="Bildobjekt 3" descr="En bild som visar text, skärmbild, Teckensnitt, logotyp&#10;&#10;Automatiskt genererad beskrivning">
            <a:extLst>
              <a:ext uri="{FF2B5EF4-FFF2-40B4-BE49-F238E27FC236}">
                <a16:creationId xmlns:a16="http://schemas.microsoft.com/office/drawing/2014/main" id="{E2078A6C-355F-439F-C5E7-80528A423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207" y="2750193"/>
            <a:ext cx="3932499" cy="2408982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F1B40299-E80D-CE60-7806-07B96D1A2EA5}"/>
              </a:ext>
            </a:extLst>
          </p:cNvPr>
          <p:cNvSpPr/>
          <p:nvPr/>
        </p:nvSpPr>
        <p:spPr>
          <a:xfrm>
            <a:off x="1803564" y="4401922"/>
            <a:ext cx="1518253" cy="52617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 descr="En bild som visar text, skärmbild, Teckensnitt, dokument&#10;&#10;Automatiskt genererad beskrivning">
            <a:extLst>
              <a:ext uri="{FF2B5EF4-FFF2-40B4-BE49-F238E27FC236}">
                <a16:creationId xmlns:a16="http://schemas.microsoft.com/office/drawing/2014/main" id="{76CEAAC7-632D-D254-0119-BF7EF6E89C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9038" y="2602436"/>
            <a:ext cx="3909470" cy="385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84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A730D52-A911-E77B-14FD-94502FC0C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Behöver</a:t>
            </a:r>
            <a:r>
              <a:rPr lang="en-GB" dirty="0"/>
              <a:t> du </a:t>
            </a:r>
            <a:r>
              <a:rPr lang="en-GB" dirty="0" err="1"/>
              <a:t>hjälp</a:t>
            </a:r>
            <a:r>
              <a:rPr lang="en-GB" dirty="0"/>
              <a:t>?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F4B2066-8096-2AD1-7625-B079CC88179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dirty="0" err="1"/>
              <a:t>Rapportera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till </a:t>
            </a:r>
            <a:r>
              <a:rPr lang="en-GB" dirty="0">
                <a:hlinkClick r:id="rId2"/>
              </a:rPr>
              <a:t>support@agricam.se</a:t>
            </a:r>
            <a:r>
              <a:rPr lang="en-GB" dirty="0"/>
              <a:t> </a:t>
            </a:r>
            <a:r>
              <a:rPr lang="en-GB" dirty="0" err="1">
                <a:ea typeface="+mn-lt"/>
                <a:cs typeface="+mn-lt"/>
              </a:rPr>
              <a:t>eller</a:t>
            </a:r>
            <a:r>
              <a:rPr lang="en-GB" dirty="0">
                <a:ea typeface="+mn-lt"/>
                <a:cs typeface="+mn-lt"/>
              </a:rPr>
              <a:t> ring till </a:t>
            </a:r>
            <a:r>
              <a:rPr lang="en-GB" dirty="0" err="1">
                <a:ea typeface="+mn-lt"/>
                <a:cs typeface="+mn-lt"/>
              </a:rPr>
              <a:t>oss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på</a:t>
            </a:r>
            <a:endParaRPr lang="en-GB" dirty="0" err="1"/>
          </a:p>
          <a:p>
            <a:endParaRPr lang="en-GB"/>
          </a:p>
          <a:p>
            <a:endParaRPr lang="en-GB"/>
          </a:p>
          <a:p>
            <a:r>
              <a:rPr lang="en-GB" dirty="0"/>
              <a:t>Feedback/</a:t>
            </a:r>
            <a:r>
              <a:rPr lang="en-GB" dirty="0" err="1"/>
              <a:t>önskemål</a:t>
            </a:r>
            <a:endParaRPr lang="en-GB" dirty="0"/>
          </a:p>
          <a:p>
            <a:pPr lvl="1"/>
            <a:r>
              <a:rPr lang="en-GB" dirty="0">
                <a:latin typeface="Arial"/>
                <a:cs typeface="Arial"/>
              </a:rPr>
              <a:t>Ta </a:t>
            </a:r>
            <a:r>
              <a:rPr lang="en-GB" dirty="0" err="1">
                <a:latin typeface="Arial"/>
                <a:cs typeface="Arial"/>
              </a:rPr>
              <a:t>gärna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err="1">
                <a:latin typeface="Arial"/>
                <a:cs typeface="Arial"/>
              </a:rPr>
              <a:t>upp</a:t>
            </a:r>
            <a:r>
              <a:rPr lang="en-GB" dirty="0">
                <a:latin typeface="Arial"/>
                <a:cs typeface="Arial"/>
              </a:rPr>
              <a:t> det </a:t>
            </a:r>
            <a:r>
              <a:rPr lang="en-GB" dirty="0" err="1">
                <a:latin typeface="Arial"/>
                <a:cs typeface="Arial"/>
              </a:rPr>
              <a:t>på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err="1">
                <a:latin typeface="Arial"/>
                <a:cs typeface="Arial"/>
              </a:rPr>
              <a:t>möten</a:t>
            </a:r>
            <a:r>
              <a:rPr lang="en-GB" dirty="0">
                <a:latin typeface="Arial"/>
                <a:cs typeface="Arial"/>
              </a:rPr>
              <a:t> med er </a:t>
            </a:r>
            <a:r>
              <a:rPr lang="en-GB" dirty="0" err="1">
                <a:latin typeface="Arial"/>
                <a:cs typeface="Arial"/>
              </a:rPr>
              <a:t>kundprojektledare</a:t>
            </a:r>
          </a:p>
          <a:p>
            <a:pPr lvl="1"/>
            <a:r>
              <a:rPr lang="en-GB" dirty="0">
                <a:hlinkClick r:id="rId2"/>
              </a:rPr>
              <a:t>support@agricam.se</a:t>
            </a:r>
            <a:endParaRPr lang="en-GB" dirty="0"/>
          </a:p>
          <a:p>
            <a:pPr lvl="1"/>
            <a:endParaRPr lang="en-GB"/>
          </a:p>
          <a:p>
            <a:pPr lvl="1"/>
            <a:endParaRPr lang="en-GB"/>
          </a:p>
          <a:p>
            <a:pPr lvl="1"/>
            <a:endParaRPr lang="en-GB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2F81A47-018C-FE46-A442-C0FB93B02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938" y="2102610"/>
            <a:ext cx="2452102" cy="45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36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79C543A2-4171-0024-B10F-71B8BB5C9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4771920" cy="45683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Vad </a:t>
            </a:r>
            <a:r>
              <a:rPr lang="sv-SE" dirty="0" err="1">
                <a:ea typeface="Open Sans regular"/>
                <a:cs typeface="Open Sans regular"/>
              </a:rPr>
              <a:t>GårdsKoll</a:t>
            </a:r>
            <a:r>
              <a:rPr lang="sv-SE" dirty="0">
                <a:ea typeface="Open Sans regular"/>
                <a:cs typeface="Open Sans regular"/>
              </a:rPr>
              <a:t> används till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Nya uppgifter skapas i </a:t>
            </a:r>
            <a:r>
              <a:rPr lang="sv-SE" err="1">
                <a:ea typeface="Open Sans regular"/>
                <a:cs typeface="Open Sans regular"/>
              </a:rPr>
              <a:t>appen</a:t>
            </a:r>
            <a:endParaRPr lang="sv-SE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Klarmarkera en uppgift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Klarmarkera flera uppgifter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Om något inte ska göras längre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Ändra uppgifter</a:t>
            </a:r>
          </a:p>
          <a:p>
            <a:pPr marL="457200" indent="-457200">
              <a:buAutoNum type="arabicPeriod"/>
            </a:pPr>
            <a:endParaRPr lang="sv-SE" dirty="0">
              <a:ea typeface="Open Sans regular"/>
              <a:cs typeface="Open Sans regular"/>
            </a:endParaRPr>
          </a:p>
          <a:p>
            <a:r>
              <a:rPr lang="en-US" dirty="0">
                <a:latin typeface="Arial"/>
                <a:ea typeface="Open Sans regular"/>
                <a:cs typeface="Arial"/>
              </a:rPr>
              <a:t>Mer info </a:t>
            </a:r>
            <a:r>
              <a:rPr lang="en-US" dirty="0" err="1">
                <a:latin typeface="Arial"/>
                <a:ea typeface="Open Sans regular"/>
                <a:cs typeface="Arial"/>
              </a:rPr>
              <a:t>på</a:t>
            </a:r>
            <a:r>
              <a:rPr lang="en-US" dirty="0">
                <a:latin typeface="Arial"/>
                <a:ea typeface="Open Sans regular"/>
                <a:cs typeface="Arial"/>
              </a:rPr>
              <a:t> </a:t>
            </a:r>
            <a:r>
              <a:rPr lang="en-US" dirty="0" err="1">
                <a:latin typeface="Arial"/>
                <a:ea typeface="Open Sans regular"/>
                <a:cs typeface="Arial"/>
              </a:rPr>
              <a:t>Agricams</a:t>
            </a:r>
            <a:r>
              <a:rPr lang="en-US" dirty="0">
                <a:latin typeface="Arial"/>
                <a:ea typeface="Open Sans regular"/>
                <a:cs typeface="Arial"/>
              </a:rPr>
              <a:t> </a:t>
            </a:r>
            <a:r>
              <a:rPr lang="en-US" dirty="0" err="1">
                <a:latin typeface="Arial"/>
                <a:ea typeface="Open Sans regular"/>
                <a:cs typeface="Arial"/>
              </a:rPr>
              <a:t>kunskapsbank</a:t>
            </a:r>
          </a:p>
          <a:p>
            <a:r>
              <a:rPr lang="en-US" dirty="0" err="1">
                <a:latin typeface="Arial"/>
                <a:ea typeface="Open Sans regular"/>
                <a:cs typeface="Arial"/>
              </a:rPr>
              <a:t>Behöver</a:t>
            </a:r>
            <a:r>
              <a:rPr lang="en-US" dirty="0">
                <a:latin typeface="Arial"/>
                <a:ea typeface="Open Sans regular"/>
                <a:cs typeface="Arial"/>
              </a:rPr>
              <a:t> du </a:t>
            </a:r>
            <a:r>
              <a:rPr lang="en-US" dirty="0" err="1">
                <a:latin typeface="Arial"/>
                <a:ea typeface="Open Sans regular"/>
                <a:cs typeface="Arial"/>
              </a:rPr>
              <a:t>hjälp</a:t>
            </a:r>
            <a:r>
              <a:rPr lang="en-US" dirty="0">
                <a:latin typeface="Arial"/>
                <a:ea typeface="Open Sans regular"/>
                <a:cs typeface="Arial"/>
              </a:rPr>
              <a:t>?</a:t>
            </a:r>
          </a:p>
          <a:p>
            <a:endParaRPr lang="en-US" dirty="0">
              <a:latin typeface="Arial"/>
              <a:ea typeface="Open Sans regular"/>
              <a:cs typeface="Arial"/>
            </a:endParaRPr>
          </a:p>
          <a:p>
            <a:pPr marL="457200" indent="-457200">
              <a:buAutoNum type="arabicPeriod"/>
            </a:pPr>
            <a:endParaRPr lang="sv-SE" dirty="0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11C821AE-E06E-2594-91C7-4911FE14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/>
          <a:lstStyle/>
          <a:p>
            <a:r>
              <a:rPr lang="en-US" dirty="0" err="1"/>
              <a:t>Innehållsförteckning</a:t>
            </a:r>
            <a:endParaRPr lang="en-US" dirty="0" err="1">
              <a:ea typeface="Open Sans bold"/>
              <a:cs typeface="Open Sans bold"/>
            </a:endParaRPr>
          </a:p>
        </p:txBody>
      </p:sp>
      <p:pic>
        <p:nvPicPr>
          <p:cNvPr id="2" name="Bildobjekt 1" descr="En bild som visar text, skärmbild, Teckensnitt, programvara&#10;&#10;Automatiskt genererad beskrivning">
            <a:extLst>
              <a:ext uri="{FF2B5EF4-FFF2-40B4-BE49-F238E27FC236}">
                <a16:creationId xmlns:a16="http://schemas.microsoft.com/office/drawing/2014/main" id="{91FE9FFD-012B-1B79-8417-999ABAD225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6" r="304"/>
          <a:stretch/>
        </p:blipFill>
        <p:spPr>
          <a:xfrm>
            <a:off x="6569496" y="579807"/>
            <a:ext cx="2888105" cy="59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1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Vad </a:t>
            </a:r>
            <a:r>
              <a:rPr lang="sv-SE" dirty="0" err="1">
                <a:ea typeface="Open Sans bold"/>
                <a:cs typeface="Open Sans bold"/>
              </a:rPr>
              <a:t>GårdsKoll</a:t>
            </a:r>
            <a:r>
              <a:rPr lang="sv-SE" dirty="0">
                <a:ea typeface="Open Sans bold"/>
                <a:cs typeface="Open Sans bold"/>
              </a:rPr>
              <a:t> används till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02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Vad </a:t>
            </a:r>
            <a:r>
              <a:rPr lang="en-GB" dirty="0" err="1"/>
              <a:t>GårdsKoll</a:t>
            </a:r>
            <a:r>
              <a:rPr lang="en-GB" dirty="0"/>
              <a:t> </a:t>
            </a:r>
            <a:r>
              <a:rPr lang="en-GB" dirty="0" err="1"/>
              <a:t>används</a:t>
            </a:r>
            <a:r>
              <a:rPr lang="en-GB" dirty="0"/>
              <a:t> till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94364" y="1578106"/>
            <a:ext cx="5349120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 dirty="0">
                <a:ea typeface="Open Sans regular"/>
                <a:cs typeface="Open Sans regular"/>
              </a:rPr>
              <a:t>I </a:t>
            </a:r>
            <a:r>
              <a:rPr lang="sv-SE" sz="2000" dirty="0" err="1">
                <a:ea typeface="Open Sans regular"/>
                <a:cs typeface="Open Sans regular"/>
              </a:rPr>
              <a:t>GårdsKoll</a:t>
            </a:r>
            <a:r>
              <a:rPr lang="sv-SE" sz="2000" dirty="0">
                <a:ea typeface="Open Sans regular"/>
                <a:cs typeface="Open Sans regular"/>
              </a:rPr>
              <a:t> håller ni koll på </a:t>
            </a:r>
            <a:r>
              <a:rPr lang="sv-SE" sz="2000" b="1" dirty="0">
                <a:ea typeface="Open Sans regular"/>
                <a:cs typeface="Open Sans regular"/>
              </a:rPr>
              <a:t>allt som händer på gården</a:t>
            </a:r>
            <a:r>
              <a:rPr lang="sv-SE" sz="2000" dirty="0">
                <a:ea typeface="Open Sans regular"/>
                <a:cs typeface="Open Sans regular"/>
              </a:rPr>
              <a:t>. Något ska lagas, något ska köpas, något måste fixas akut och någon kommer på besök.</a:t>
            </a:r>
          </a:p>
          <a:p>
            <a:endParaRPr lang="sv-SE" sz="2000" dirty="0">
              <a:ea typeface="Open Sans regular"/>
              <a:cs typeface="Open Sans regular"/>
            </a:endParaRPr>
          </a:p>
          <a:p>
            <a:r>
              <a:rPr lang="sv-SE" sz="2000" dirty="0">
                <a:ea typeface="Open Sans regular"/>
                <a:cs typeface="Open Sans regular"/>
              </a:rPr>
              <a:t>Du hittar funktionen på sidan </a:t>
            </a:r>
            <a:r>
              <a:rPr lang="sv-SE" sz="2000" b="1" dirty="0">
                <a:ea typeface="Open Sans regular"/>
                <a:cs typeface="Open Sans regular"/>
              </a:rPr>
              <a:t>Att göra</a:t>
            </a:r>
            <a:r>
              <a:rPr lang="sv-SE" sz="2000" dirty="0">
                <a:ea typeface="Open Sans regular"/>
                <a:cs typeface="Open Sans regular"/>
              </a:rPr>
              <a:t> i menyn längst ner till vänster, och i fliken </a:t>
            </a:r>
            <a:r>
              <a:rPr lang="sv-SE" sz="2000" b="1" dirty="0">
                <a:ea typeface="Open Sans regular"/>
                <a:cs typeface="Open Sans regular"/>
              </a:rPr>
              <a:t>Gården </a:t>
            </a:r>
            <a:r>
              <a:rPr lang="sv-SE" sz="2000" dirty="0">
                <a:ea typeface="Open Sans regular"/>
                <a:cs typeface="Open Sans regular"/>
              </a:rPr>
              <a:t>högst upp i </a:t>
            </a:r>
            <a:r>
              <a:rPr lang="sv-SE" sz="2000" dirty="0" err="1">
                <a:ea typeface="Open Sans regular"/>
                <a:cs typeface="Open Sans regular"/>
              </a:rPr>
              <a:t>appen</a:t>
            </a:r>
            <a:r>
              <a:rPr lang="sv-SE" sz="2000" dirty="0">
                <a:ea typeface="Open Sans regular"/>
                <a:cs typeface="Open Sans regular"/>
              </a:rPr>
              <a:t>.</a:t>
            </a:r>
          </a:p>
          <a:p>
            <a:pPr marL="0" indent="0">
              <a:buNone/>
            </a:pPr>
            <a:endParaRPr lang="sv-SE" sz="2000" dirty="0">
              <a:ea typeface="Open Sans regular"/>
              <a:cs typeface="Open Sans regular"/>
            </a:endParaRPr>
          </a:p>
          <a:p>
            <a:endParaRPr lang="sv-SE" sz="2000" dirty="0">
              <a:ea typeface="Open Sans regular"/>
              <a:cs typeface="Open Sans regular"/>
            </a:endParaRPr>
          </a:p>
        </p:txBody>
      </p:sp>
      <p:pic>
        <p:nvPicPr>
          <p:cNvPr id="16" name="Bildobjekt 15" descr="En bild som visar text, skärmbild, Teckensnitt, programvara&#10;&#10;Automatiskt genererad beskrivning">
            <a:extLst>
              <a:ext uri="{FF2B5EF4-FFF2-40B4-BE49-F238E27FC236}">
                <a16:creationId xmlns:a16="http://schemas.microsoft.com/office/drawing/2014/main" id="{5C523573-F1BB-C904-4F88-4CC7B35686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6" r="304"/>
          <a:stretch/>
        </p:blipFill>
        <p:spPr>
          <a:xfrm>
            <a:off x="7680313" y="472634"/>
            <a:ext cx="2888105" cy="5912740"/>
          </a:xfrm>
          <a:prstGeom prst="rect">
            <a:avLst/>
          </a:prstGeom>
        </p:spPr>
      </p:pic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48F65EA1-B7AF-C45C-618B-128E7BB6D0F4}"/>
              </a:ext>
            </a:extLst>
          </p:cNvPr>
          <p:cNvCxnSpPr/>
          <p:nvPr/>
        </p:nvCxnSpPr>
        <p:spPr>
          <a:xfrm flipV="1">
            <a:off x="6946246" y="5929881"/>
            <a:ext cx="87581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8B1B86B9-3859-315D-EA39-3B8986AE4059}"/>
              </a:ext>
            </a:extLst>
          </p:cNvPr>
          <p:cNvCxnSpPr>
            <a:cxnSpLocks/>
          </p:cNvCxnSpPr>
          <p:nvPr/>
        </p:nvCxnSpPr>
        <p:spPr>
          <a:xfrm flipV="1">
            <a:off x="7094928" y="995466"/>
            <a:ext cx="504110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38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Nya uppgifter skapas i </a:t>
            </a:r>
            <a:r>
              <a:rPr lang="sv-SE" dirty="0" err="1">
                <a:ea typeface="Open Sans bold"/>
                <a:cs typeface="Open Sans bold"/>
              </a:rPr>
              <a:t>appen</a:t>
            </a: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92495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Nya </a:t>
            </a:r>
            <a:r>
              <a:rPr lang="en-GB" dirty="0" err="1"/>
              <a:t>uppgifter</a:t>
            </a:r>
            <a:r>
              <a:rPr lang="en-GB" dirty="0"/>
              <a:t> </a:t>
            </a:r>
            <a:r>
              <a:rPr lang="en-GB" dirty="0" err="1"/>
              <a:t>skapas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appen</a:t>
            </a:r>
            <a:endParaRPr lang="sv-SE">
              <a:ea typeface="Open Sans bold"/>
              <a:cs typeface="Open Sans bold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94364" y="1578106"/>
            <a:ext cx="6445655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 dirty="0">
                <a:ea typeface="Open Sans regular"/>
                <a:cs typeface="Open Sans regular"/>
              </a:rPr>
              <a:t>Klicka på den </a:t>
            </a:r>
            <a:r>
              <a:rPr lang="sv-SE" sz="2000" b="1" dirty="0">
                <a:ea typeface="Open Sans regular"/>
                <a:cs typeface="Open Sans regular"/>
              </a:rPr>
              <a:t>blå plusknappen</a:t>
            </a:r>
            <a:r>
              <a:rPr lang="sv-SE" sz="2000" dirty="0">
                <a:ea typeface="Open Sans regular"/>
                <a:cs typeface="Open Sans regular"/>
              </a:rPr>
              <a:t> för att skapa en ny uppgift.</a:t>
            </a:r>
          </a:p>
          <a:p>
            <a:endParaRPr lang="sv-SE" sz="2000" dirty="0">
              <a:ea typeface="Open Sans regular"/>
              <a:cs typeface="Open Sans regular"/>
            </a:endParaRPr>
          </a:p>
          <a:p>
            <a:r>
              <a:rPr lang="sv-SE" sz="2000" dirty="0">
                <a:ea typeface="Open Sans regular"/>
                <a:cs typeface="Open Sans regular"/>
              </a:rPr>
              <a:t>Uppgiften kan fyllas i med </a:t>
            </a:r>
            <a:r>
              <a:rPr lang="sv-SE" sz="2000" b="1" dirty="0">
                <a:ea typeface="Open Sans regular"/>
                <a:cs typeface="Open Sans regular"/>
              </a:rPr>
              <a:t>datum</a:t>
            </a:r>
            <a:r>
              <a:rPr lang="sv-SE" sz="2000" dirty="0">
                <a:ea typeface="Open Sans regular"/>
                <a:cs typeface="Open Sans regular"/>
              </a:rPr>
              <a:t>, </a:t>
            </a:r>
            <a:r>
              <a:rPr lang="sv-SE" sz="2000" b="1" dirty="0">
                <a:ea typeface="Open Sans regular"/>
                <a:cs typeface="Open Sans regular"/>
              </a:rPr>
              <a:t>bilder </a:t>
            </a:r>
            <a:r>
              <a:rPr lang="sv-SE" sz="2000" dirty="0">
                <a:ea typeface="Open Sans regular"/>
                <a:cs typeface="Open Sans regular"/>
              </a:rPr>
              <a:t>och en </a:t>
            </a:r>
            <a:r>
              <a:rPr lang="sv-SE" sz="2000" b="1" dirty="0">
                <a:ea typeface="Open Sans regular"/>
                <a:cs typeface="Open Sans regular"/>
              </a:rPr>
              <a:t>checklista </a:t>
            </a:r>
            <a:r>
              <a:rPr lang="sv-SE" sz="2000" dirty="0">
                <a:ea typeface="Open Sans regular"/>
                <a:cs typeface="Open Sans regular"/>
              </a:rPr>
              <a:t>om så önskas. </a:t>
            </a:r>
          </a:p>
          <a:p>
            <a:endParaRPr lang="sv-SE" sz="2000" dirty="0">
              <a:ea typeface="Open Sans regular"/>
              <a:cs typeface="Open Sans regular"/>
            </a:endParaRPr>
          </a:p>
        </p:txBody>
      </p:sp>
      <p:pic>
        <p:nvPicPr>
          <p:cNvPr id="4" name="Bildobjekt 3" descr="En bild som visar text, skärmbild, Teckensnitt, design&#10;&#10;Automatiskt genererad beskrivning">
            <a:extLst>
              <a:ext uri="{FF2B5EF4-FFF2-40B4-BE49-F238E27FC236}">
                <a16:creationId xmlns:a16="http://schemas.microsoft.com/office/drawing/2014/main" id="{A06C48B9-616A-2B2B-3C58-9D266065DB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447" t="66803" r="1077" b="23177"/>
          <a:stretch/>
        </p:blipFill>
        <p:spPr>
          <a:xfrm>
            <a:off x="3546793" y="3459124"/>
            <a:ext cx="2065039" cy="826715"/>
          </a:xfrm>
          <a:prstGeom prst="rect">
            <a:avLst/>
          </a:prstGeom>
          <a:ln>
            <a:noFill/>
          </a:ln>
        </p:spPr>
      </p:pic>
      <p:pic>
        <p:nvPicPr>
          <p:cNvPr id="5" name="Bildobjekt 4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1255D969-704C-E71E-03F3-AF5EEDB864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4792" t="77612" r="6458" b="13338"/>
          <a:stretch/>
        </p:blipFill>
        <p:spPr>
          <a:xfrm>
            <a:off x="1663282" y="3459124"/>
            <a:ext cx="868578" cy="909254"/>
          </a:xfrm>
          <a:prstGeom prst="rect">
            <a:avLst/>
          </a:prstGeom>
          <a:ln>
            <a:noFill/>
          </a:ln>
        </p:spPr>
      </p:pic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FDC58662-1C90-1A15-ED4F-9A3910C11C45}"/>
              </a:ext>
            </a:extLst>
          </p:cNvPr>
          <p:cNvCxnSpPr/>
          <p:nvPr/>
        </p:nvCxnSpPr>
        <p:spPr>
          <a:xfrm flipV="1">
            <a:off x="2529556" y="3861362"/>
            <a:ext cx="87581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Bildobjekt 11" descr="En bild som visar text, skärmbild, nummer, Teckensnitt&#10;&#10;Automatiskt genererad beskrivning">
            <a:extLst>
              <a:ext uri="{FF2B5EF4-FFF2-40B4-BE49-F238E27FC236}">
                <a16:creationId xmlns:a16="http://schemas.microsoft.com/office/drawing/2014/main" id="{3B959B71-E4A0-1580-E2B8-7AB6E9770A2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88" t="5907" r="-908"/>
          <a:stretch/>
        </p:blipFill>
        <p:spPr>
          <a:xfrm>
            <a:off x="7666372" y="950631"/>
            <a:ext cx="2682555" cy="5478689"/>
          </a:xfrm>
          <a:prstGeom prst="rect">
            <a:avLst/>
          </a:prstGeom>
        </p:spPr>
      </p:pic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82AB0F91-78A6-7871-908C-513C7ADCE918}"/>
              </a:ext>
            </a:extLst>
          </p:cNvPr>
          <p:cNvCxnSpPr>
            <a:cxnSpLocks/>
          </p:cNvCxnSpPr>
          <p:nvPr/>
        </p:nvCxnSpPr>
        <p:spPr>
          <a:xfrm>
            <a:off x="5531092" y="3916440"/>
            <a:ext cx="1666835" cy="1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objekt 7" descr="En bild som visar text, skärmbild, nummer, Teckensnitt&#10;&#10;Automatiskt genererad beskrivning">
            <a:extLst>
              <a:ext uri="{FF2B5EF4-FFF2-40B4-BE49-F238E27FC236}">
                <a16:creationId xmlns:a16="http://schemas.microsoft.com/office/drawing/2014/main" id="{07DC9B9F-88B9-ED2A-4566-B0D64D77BD9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0088" t="30593" r="-13655" b="48113"/>
          <a:stretch/>
        </p:blipFill>
        <p:spPr>
          <a:xfrm>
            <a:off x="8119712" y="2378870"/>
            <a:ext cx="2223507" cy="123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Nya </a:t>
            </a:r>
            <a:r>
              <a:rPr lang="en-GB" dirty="0" err="1">
                <a:ea typeface="+mj-lt"/>
                <a:cs typeface="+mj-lt"/>
              </a:rPr>
              <a:t>uppgifter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skapas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i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appen</a:t>
            </a:r>
            <a:endParaRPr lang="en-GB" b="0" dirty="0" err="1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94364" y="1578106"/>
            <a:ext cx="6083122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2000" dirty="0">
                <a:ea typeface="Open Sans regular"/>
                <a:cs typeface="Open Sans regular"/>
              </a:rPr>
              <a:t>Om ett </a:t>
            </a:r>
            <a:r>
              <a:rPr lang="sv-SE" sz="2000" b="1" dirty="0">
                <a:ea typeface="Open Sans regular"/>
                <a:cs typeface="Open Sans regular"/>
              </a:rPr>
              <a:t>datum </a:t>
            </a:r>
            <a:r>
              <a:rPr lang="sv-SE" sz="2000" dirty="0">
                <a:ea typeface="Open Sans regular"/>
                <a:cs typeface="Open Sans regular"/>
              </a:rPr>
              <a:t>sätts för uppgiften visas uppgiften på den dagen.</a:t>
            </a:r>
            <a:br>
              <a:rPr lang="sv-SE" sz="2000" dirty="0"/>
            </a:br>
            <a:endParaRPr lang="sv-SE" sz="2000" dirty="0">
              <a:ea typeface="Open Sans regular"/>
              <a:cs typeface="Open Sans regular"/>
            </a:endParaRPr>
          </a:p>
          <a:p>
            <a:r>
              <a:rPr lang="sv-SE" sz="2000" dirty="0">
                <a:ea typeface="Open Sans regular"/>
                <a:cs typeface="Open Sans regular"/>
              </a:rPr>
              <a:t>Blir den </a:t>
            </a:r>
            <a:r>
              <a:rPr lang="sv-SE" sz="2000" b="1" dirty="0">
                <a:ea typeface="Open Sans regular"/>
                <a:cs typeface="Open Sans regular"/>
              </a:rPr>
              <a:t>försenad </a:t>
            </a:r>
            <a:r>
              <a:rPr lang="sv-SE" sz="2000" dirty="0">
                <a:ea typeface="Open Sans regular"/>
                <a:cs typeface="Open Sans regular"/>
              </a:rPr>
              <a:t>ligger den kvar tills den blir gjord i  kategorin "Försenade".</a:t>
            </a:r>
          </a:p>
          <a:p>
            <a:endParaRPr lang="sv-SE" sz="2000" dirty="0">
              <a:ea typeface="Open Sans regular"/>
              <a:cs typeface="Open Sans regular"/>
            </a:endParaRPr>
          </a:p>
          <a:p>
            <a:r>
              <a:rPr lang="sv-SE" sz="2000" dirty="0">
                <a:ea typeface="Open Sans regular"/>
                <a:cs typeface="Open Sans regular"/>
              </a:rPr>
              <a:t>Sätts </a:t>
            </a:r>
            <a:r>
              <a:rPr lang="sv-SE" sz="2000" b="1" dirty="0">
                <a:ea typeface="Open Sans regular"/>
                <a:cs typeface="Open Sans regular"/>
              </a:rPr>
              <a:t>inget datum</a:t>
            </a:r>
            <a:r>
              <a:rPr lang="sv-SE" sz="2000" dirty="0">
                <a:ea typeface="Open Sans regular"/>
                <a:cs typeface="Open Sans regular"/>
              </a:rPr>
              <a:t> hamnar uppgiften i kategorin "När det passar". 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sv-SE" dirty="0">
              <a:ea typeface="Open Sans regular"/>
              <a:cs typeface="Open Sans regular"/>
            </a:endParaRPr>
          </a:p>
        </p:txBody>
      </p:sp>
      <p:pic>
        <p:nvPicPr>
          <p:cNvPr id="13" name="Bildobjekt 12" descr="En bild som visar text, skärmbild, Teckensnitt, programvara&#10;&#10;Automatiskt genererad beskrivning">
            <a:extLst>
              <a:ext uri="{FF2B5EF4-FFF2-40B4-BE49-F238E27FC236}">
                <a16:creationId xmlns:a16="http://schemas.microsoft.com/office/drawing/2014/main" id="{EC0D2E3C-9590-5DF3-A1FC-F2325AB22D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6" r="304"/>
          <a:stretch/>
        </p:blipFill>
        <p:spPr>
          <a:xfrm>
            <a:off x="8215995" y="376179"/>
            <a:ext cx="2917041" cy="5903094"/>
          </a:xfrm>
          <a:prstGeom prst="rect">
            <a:avLst/>
          </a:prstGeom>
        </p:spPr>
      </p:pic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3C131A49-83AF-D5E5-2D95-866B4E3BAC50}"/>
              </a:ext>
            </a:extLst>
          </p:cNvPr>
          <p:cNvCxnSpPr/>
          <p:nvPr/>
        </p:nvCxnSpPr>
        <p:spPr>
          <a:xfrm flipV="1">
            <a:off x="7586970" y="2750372"/>
            <a:ext cx="52857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C7E74C85-528F-EBC1-3FDB-AB3639B20780}"/>
              </a:ext>
            </a:extLst>
          </p:cNvPr>
          <p:cNvCxnSpPr>
            <a:cxnSpLocks/>
          </p:cNvCxnSpPr>
          <p:nvPr/>
        </p:nvCxnSpPr>
        <p:spPr>
          <a:xfrm flipV="1">
            <a:off x="7586970" y="4081461"/>
            <a:ext cx="52857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4343AC04-E051-088A-90A6-C4E477FF9A8C}"/>
              </a:ext>
            </a:extLst>
          </p:cNvPr>
          <p:cNvCxnSpPr>
            <a:cxnSpLocks/>
          </p:cNvCxnSpPr>
          <p:nvPr/>
        </p:nvCxnSpPr>
        <p:spPr>
          <a:xfrm flipV="1">
            <a:off x="7586970" y="4775941"/>
            <a:ext cx="52857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4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420B6-23B0-D5E1-D398-22521DB30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Klarmarkera en uppgift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814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Klarmarkera</a:t>
            </a:r>
            <a:r>
              <a:rPr lang="en-GB" dirty="0">
                <a:latin typeface="Open Sans bold"/>
                <a:ea typeface="Open Sans bold"/>
                <a:cs typeface="Open Sans bold"/>
              </a:rPr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en</a:t>
            </a:r>
            <a:r>
              <a:rPr lang="en-GB" dirty="0">
                <a:latin typeface="Open Sans bold"/>
                <a:ea typeface="Open Sans bold"/>
                <a:cs typeface="Open Sans bold"/>
              </a:rPr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uppgift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5117979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 err="1">
                <a:ea typeface="Open Sans regular"/>
                <a:cs typeface="Open Sans regular"/>
              </a:rPr>
              <a:t>När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uppgift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är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utförd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vill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b="1" dirty="0" err="1">
                <a:ea typeface="Open Sans regular"/>
                <a:cs typeface="Open Sans regular"/>
              </a:rPr>
              <a:t>markera</a:t>
            </a:r>
            <a:r>
              <a:rPr lang="en-GB" sz="2000" b="1" dirty="0">
                <a:ea typeface="Open Sans regular"/>
                <a:cs typeface="Open Sans regular"/>
              </a:rPr>
              <a:t> den </a:t>
            </a:r>
            <a:r>
              <a:rPr lang="en-GB" sz="2000" b="1" dirty="0" err="1">
                <a:ea typeface="Open Sans regular"/>
                <a:cs typeface="Open Sans regular"/>
              </a:rPr>
              <a:t>som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klar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genom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svepa</a:t>
            </a:r>
            <a:r>
              <a:rPr lang="en-GB" sz="2000" dirty="0">
                <a:ea typeface="Open Sans regular"/>
                <a:cs typeface="Open Sans regular"/>
              </a:rPr>
              <a:t> den </a:t>
            </a:r>
            <a:r>
              <a:rPr lang="en-GB" sz="2000" dirty="0" err="1">
                <a:ea typeface="Open Sans regular"/>
                <a:cs typeface="Open Sans regular"/>
              </a:rPr>
              <a:t>åt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höger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Då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hamnar</a:t>
            </a:r>
            <a:r>
              <a:rPr lang="en-GB" sz="2000" dirty="0">
                <a:ea typeface="Open Sans regular"/>
                <a:cs typeface="Open Sans regular"/>
              </a:rPr>
              <a:t> den I </a:t>
            </a:r>
            <a:r>
              <a:rPr lang="en-GB" sz="2000" dirty="0" err="1">
                <a:ea typeface="Open Sans regular"/>
                <a:cs typeface="Open Sans regular"/>
              </a:rPr>
              <a:t>kategorin</a:t>
            </a:r>
            <a:r>
              <a:rPr lang="en-GB" sz="2000" dirty="0">
                <a:ea typeface="Open Sans regular"/>
                <a:cs typeface="Open Sans regular"/>
              </a:rPr>
              <a:t> "</a:t>
            </a:r>
            <a:r>
              <a:rPr lang="en-GB" sz="2000" b="1" dirty="0" err="1">
                <a:ea typeface="Open Sans regular"/>
                <a:cs typeface="Open Sans regular"/>
              </a:rPr>
              <a:t>Gjort</a:t>
            </a:r>
            <a:r>
              <a:rPr lang="en-GB" sz="2000" dirty="0">
                <a:ea typeface="Open Sans regular"/>
                <a:cs typeface="Open Sans regular"/>
              </a:rPr>
              <a:t>".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Därifrån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den </a:t>
            </a:r>
            <a:r>
              <a:rPr lang="en-GB" sz="2000" dirty="0" err="1">
                <a:ea typeface="Open Sans regular"/>
                <a:cs typeface="Open Sans regular"/>
              </a:rPr>
              <a:t>svepas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upp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som</a:t>
            </a:r>
            <a:r>
              <a:rPr lang="en-GB" sz="2000" dirty="0">
                <a:ea typeface="Open Sans regular"/>
                <a:cs typeface="Open Sans regular"/>
              </a:rPr>
              <a:t> "</a:t>
            </a:r>
            <a:r>
              <a:rPr lang="en-GB" sz="2000" b="1" dirty="0" err="1">
                <a:ea typeface="Open Sans regular"/>
                <a:cs typeface="Open Sans regular"/>
              </a:rPr>
              <a:t>inte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klar</a:t>
            </a:r>
            <a:r>
              <a:rPr lang="en-GB" sz="2000" dirty="0">
                <a:ea typeface="Open Sans regular"/>
                <a:cs typeface="Open Sans regular"/>
              </a:rPr>
              <a:t>" </a:t>
            </a:r>
            <a:r>
              <a:rPr lang="en-GB" sz="2000" dirty="0" err="1">
                <a:ea typeface="Open Sans regular"/>
                <a:cs typeface="Open Sans regular"/>
              </a:rPr>
              <a:t>ingen</a:t>
            </a:r>
            <a:r>
              <a:rPr lang="en-GB" sz="2000" dirty="0">
                <a:ea typeface="Open Sans regular"/>
                <a:cs typeface="Open Sans regular"/>
              </a:rPr>
              <a:t> om det </a:t>
            </a:r>
            <a:r>
              <a:rPr lang="en-GB" sz="2000" dirty="0" err="1">
                <a:ea typeface="Open Sans regular"/>
                <a:cs typeface="Open Sans regular"/>
              </a:rPr>
              <a:t>behövs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pPr marL="0" indent="0">
              <a:buNone/>
            </a:pPr>
            <a:endParaRPr lang="en-GB" sz="2000" dirty="0">
              <a:ea typeface="Open Sans regular"/>
              <a:cs typeface="Open Sans regular"/>
            </a:endParaRPr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43E5137E-5B25-6FB0-12FC-0777947E7442}"/>
              </a:ext>
            </a:extLst>
          </p:cNvPr>
          <p:cNvCxnSpPr/>
          <p:nvPr/>
        </p:nvCxnSpPr>
        <p:spPr>
          <a:xfrm flipV="1">
            <a:off x="6583831" y="2788954"/>
            <a:ext cx="875817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objekt 8" descr="En bild som visar text, skärmbild, Teckensnitt, programvara&#10;&#10;Automatiskt genererad beskrivning">
            <a:extLst>
              <a:ext uri="{FF2B5EF4-FFF2-40B4-BE49-F238E27FC236}">
                <a16:creationId xmlns:a16="http://schemas.microsoft.com/office/drawing/2014/main" id="{958C3243-79BD-17BE-5973-5D3AD59479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00" r="293" b="-136"/>
          <a:stretch/>
        </p:blipFill>
        <p:spPr>
          <a:xfrm>
            <a:off x="7616523" y="399586"/>
            <a:ext cx="2943452" cy="604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8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gricam">
      <a:dk1>
        <a:srgbClr val="000000"/>
      </a:dk1>
      <a:lt1>
        <a:srgbClr val="FFFFFF"/>
      </a:lt1>
      <a:dk2>
        <a:srgbClr val="009D59"/>
      </a:dk2>
      <a:lt2>
        <a:srgbClr val="E7E6E6"/>
      </a:lt2>
      <a:accent1>
        <a:srgbClr val="3C3E3E"/>
      </a:accent1>
      <a:accent2>
        <a:srgbClr val="00836E"/>
      </a:accent2>
      <a:accent3>
        <a:srgbClr val="009D59"/>
      </a:accent3>
      <a:accent4>
        <a:srgbClr val="367783"/>
      </a:accent4>
      <a:accent5>
        <a:srgbClr val="53B3AB"/>
      </a:accent5>
      <a:accent6>
        <a:srgbClr val="E96014"/>
      </a:accent6>
      <a:hlink>
        <a:srgbClr val="3C3E3E"/>
      </a:hlink>
      <a:folHlink>
        <a:srgbClr val="3C3E3E"/>
      </a:folHlink>
    </a:clrScheme>
    <a:fontScheme name="Open Sans">
      <a:majorFont>
        <a:latin typeface="Open Sans bold"/>
        <a:ea typeface=""/>
        <a:cs typeface=""/>
      </a:majorFont>
      <a:minorFont>
        <a:latin typeface="Open Sa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BE876C99-4729-304E-BF1A-793652E8A353}" vid="{E0FAB7D7-3082-4246-8C8C-92CD7F005C8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bfd664-f37e-4026-a8f4-a178484dd99e">
      <Terms xmlns="http://schemas.microsoft.com/office/infopath/2007/PartnerControls"/>
    </lcf76f155ced4ddcb4097134ff3c332f>
    <TaxCatchAll xmlns="d587d139-6558-407e-9867-a059a94de677" xsi:nil="true"/>
    <SharedWithUsers xmlns="d587d139-6558-407e-9867-a059a94de677">
      <UserInfo>
        <DisplayName>Amanda Segervall</DisplayName>
        <AccountId>41</AccountId>
        <AccountType/>
      </UserInfo>
      <UserInfo>
        <DisplayName>Victor Stern</DisplayName>
        <AccountId>32</AccountId>
        <AccountType/>
      </UserInfo>
      <UserInfo>
        <DisplayName>Elin Johansson</DisplayName>
        <AccountId>54</AccountId>
        <AccountType/>
      </UserInfo>
      <UserInfo>
        <DisplayName>Emelie Thorén</DisplayName>
        <AccountId>35</AccountId>
        <AccountType/>
      </UserInfo>
      <UserInfo>
        <DisplayName>Lisa Armerö</DisplayName>
        <AccountId>37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138980201EF040A91E65498C0A48F9" ma:contentTypeVersion="15" ma:contentTypeDescription="Skapa ett nytt dokument." ma:contentTypeScope="" ma:versionID="53e514dd2d119c3474d5cda4e051bc1f">
  <xsd:schema xmlns:xsd="http://www.w3.org/2001/XMLSchema" xmlns:xs="http://www.w3.org/2001/XMLSchema" xmlns:p="http://schemas.microsoft.com/office/2006/metadata/properties" xmlns:ns2="c8bfd664-f37e-4026-a8f4-a178484dd99e" xmlns:ns3="d587d139-6558-407e-9867-a059a94de677" targetNamespace="http://schemas.microsoft.com/office/2006/metadata/properties" ma:root="true" ma:fieldsID="2e4e85d466b38d28a3a447e81bae4ac5" ns2:_="" ns3:_="">
    <xsd:import namespace="c8bfd664-f37e-4026-a8f4-a178484dd99e"/>
    <xsd:import namespace="d587d139-6558-407e-9867-a059a94de6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fd664-f37e-4026-a8f4-a178484dd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f3907a41-a53b-46b0-815c-31d6d98c3d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7d139-6558-407e-9867-a059a94de67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bb17f-6639-4278-98b9-e563190ba4e8}" ma:internalName="TaxCatchAll" ma:showField="CatchAllData" ma:web="d587d139-6558-407e-9867-a059a94de6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0A4DE5-C43A-43DF-99D0-BE8F688212EE}">
  <ds:schemaRefs>
    <ds:schemaRef ds:uri="09fe3e40-313f-43ff-8a91-1f9158d0d553"/>
    <ds:schemaRef ds:uri="7b080248-9250-46b7-a380-fbc1d22a8948"/>
    <ds:schemaRef ds:uri="c8bfd664-f37e-4026-a8f4-a178484dd99e"/>
    <ds:schemaRef ds:uri="d587d139-6558-407e-9867-a059a94de6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8EF4C45-1A96-4A92-8960-A7BFA643A943}">
  <ds:schemaRefs>
    <ds:schemaRef ds:uri="c8bfd664-f37e-4026-a8f4-a178484dd99e"/>
    <ds:schemaRef ds:uri="d587d139-6558-407e-9867-a059a94de6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15669C4-6A00-4F6D-8958-B16E8F6FC7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PP-mall</Template>
  <Application>Microsoft Office PowerPoint</Application>
  <PresentationFormat>Bredbild</PresentationFormat>
  <Slides>18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19" baseType="lpstr">
      <vt:lpstr>Office-tema</vt:lpstr>
      <vt:lpstr>GårdsKoll</vt:lpstr>
      <vt:lpstr>Innehållsförteckning</vt:lpstr>
      <vt:lpstr>Vad GårdsKoll används till</vt:lpstr>
      <vt:lpstr>Vad GårdsKoll används till</vt:lpstr>
      <vt:lpstr>Nya uppgifter skapas i appen</vt:lpstr>
      <vt:lpstr>Nya uppgifter skapas i appen</vt:lpstr>
      <vt:lpstr>Nya uppgifter skapas i appen</vt:lpstr>
      <vt:lpstr>Klarmarkera en uppgift</vt:lpstr>
      <vt:lpstr>Klarmarkera en uppgift</vt:lpstr>
      <vt:lpstr>Klarmarkera flera uppgifter</vt:lpstr>
      <vt:lpstr>Klarmarkera flera uppgifter</vt:lpstr>
      <vt:lpstr>Om något inte ska göras längre</vt:lpstr>
      <vt:lpstr>Om något inte ska göras längre</vt:lpstr>
      <vt:lpstr>Ändra uppgifter</vt:lpstr>
      <vt:lpstr>Ändra uppgifter</vt:lpstr>
      <vt:lpstr>Sammanfattning</vt:lpstr>
      <vt:lpstr>Mer info på Agricams Kunskapsbank</vt:lpstr>
      <vt:lpstr>Behöver du hjälp?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Juverhälsa   Har du lyft gårdens juverhälsa till nästa nivå?  Om inte, vad saknas för att du ska göra det?</dc:title>
  <dc:creator>Sofia Gunnarsson</dc:creator>
  <cp:revision>568</cp:revision>
  <cp:lastPrinted>2023-11-30T15:03:12Z</cp:lastPrinted>
  <dcterms:created xsi:type="dcterms:W3CDTF">2022-09-27T13:20:12Z</dcterms:created>
  <dcterms:modified xsi:type="dcterms:W3CDTF">2024-11-22T10:05:34Z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0x0101007D138980201EF040A91E65498C0A48F9</vt:lpwstr>
  </property>
  <property fmtid="{D5CDD505-2E9C-101B-9397-08002B2CF9AE}" pid="4" name="Order">
    <vt:r8>316300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